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8" r:id="rId11"/>
    <p:sldId id="265" r:id="rId12"/>
    <p:sldId id="266" r:id="rId13"/>
    <p:sldId id="267" r:id="rId14"/>
    <p:sldId id="268" r:id="rId15"/>
    <p:sldId id="269" r:id="rId16"/>
    <p:sldId id="274" r:id="rId17"/>
    <p:sldId id="275" r:id="rId18"/>
    <p:sldId id="277" r:id="rId19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7E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plotArea>
      <c:layout>
        <c:manualLayout>
          <c:layoutTarget val="inner"/>
          <c:xMode val="edge"/>
          <c:yMode val="edge"/>
          <c:x val="0.16222222222222243"/>
          <c:y val="3.746397694524501E-2"/>
          <c:w val="0.82666666666666666"/>
          <c:h val="0.81556195965417944"/>
        </c:manualLayout>
      </c:layout>
      <c:lineChart>
        <c:grouping val="standard"/>
        <c:ser>
          <c:idx val="4"/>
          <c:order val="0"/>
          <c:tx>
            <c:strRef>
              <c:f>Sheet1!$G$51</c:f>
              <c:strCache>
                <c:ptCount val="1"/>
                <c:pt idx="0">
                  <c:v>Total</c:v>
                </c:pt>
              </c:strCache>
            </c:strRef>
          </c:tx>
          <c:spPr>
            <a:ln w="25576">
              <a:solidFill>
                <a:srgbClr val="800080"/>
              </a:solidFill>
              <a:prstDash val="solid"/>
            </a:ln>
          </c:spPr>
          <c:marker>
            <c:symbol val="star"/>
            <c:size val="10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numRef>
              <c:f>Sheet1!$A$52:$A$63</c:f>
              <c:numCache>
                <c:formatCode>General</c:formatCode>
                <c:ptCount val="12"/>
                <c:pt idx="0">
                  <c:v>0</c:v>
                </c:pt>
                <c:pt idx="1">
                  <c:v>2.0000000000000025E-2</c:v>
                </c:pt>
                <c:pt idx="2">
                  <c:v>0.1</c:v>
                </c:pt>
                <c:pt idx="3">
                  <c:v>0.2</c:v>
                </c:pt>
                <c:pt idx="4">
                  <c:v>0.30000000000000032</c:v>
                </c:pt>
                <c:pt idx="5">
                  <c:v>0.4</c:v>
                </c:pt>
                <c:pt idx="6">
                  <c:v>0.5</c:v>
                </c:pt>
                <c:pt idx="7">
                  <c:v>0.60000000000000064</c:v>
                </c:pt>
                <c:pt idx="8">
                  <c:v>0.70000000000000062</c:v>
                </c:pt>
                <c:pt idx="9">
                  <c:v>0.8</c:v>
                </c:pt>
                <c:pt idx="10">
                  <c:v>0.9</c:v>
                </c:pt>
                <c:pt idx="11">
                  <c:v>1</c:v>
                </c:pt>
              </c:numCache>
            </c:numRef>
          </c:cat>
          <c:val>
            <c:numRef>
              <c:f>Sheet1!$G$52:$G$63</c:f>
              <c:numCache>
                <c:formatCode>General</c:formatCode>
                <c:ptCount val="12"/>
                <c:pt idx="0">
                  <c:v>28.476333333333269</c:v>
                </c:pt>
                <c:pt idx="1">
                  <c:v>48.252000000000002</c:v>
                </c:pt>
                <c:pt idx="2">
                  <c:v>51.068000000000012</c:v>
                </c:pt>
                <c:pt idx="3">
                  <c:v>65.597666666666697</c:v>
                </c:pt>
                <c:pt idx="4">
                  <c:v>72.664333333333289</c:v>
                </c:pt>
                <c:pt idx="5">
                  <c:v>85.018000000000001</c:v>
                </c:pt>
                <c:pt idx="6">
                  <c:v>100.29866666666669</c:v>
                </c:pt>
                <c:pt idx="7">
                  <c:v>109.58066666666667</c:v>
                </c:pt>
                <c:pt idx="8">
                  <c:v>120.64966666666669</c:v>
                </c:pt>
                <c:pt idx="9">
                  <c:v>134.11199999999999</c:v>
                </c:pt>
                <c:pt idx="10">
                  <c:v>144.178</c:v>
                </c:pt>
                <c:pt idx="11">
                  <c:v>154.32500000000007</c:v>
                </c:pt>
              </c:numCache>
            </c:numRef>
          </c:val>
        </c:ser>
        <c:ser>
          <c:idx val="5"/>
          <c:order val="1"/>
          <c:tx>
            <c:strRef>
              <c:f>Sheet1!$C$51</c:f>
              <c:strCache>
                <c:ptCount val="1"/>
                <c:pt idx="0">
                  <c:v>Group Management Overhead</c:v>
                </c:pt>
              </c:strCache>
            </c:strRef>
          </c:tx>
          <c:spPr>
            <a:ln w="25576">
              <a:solidFill>
                <a:srgbClr val="8000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Sheet1!$C$52:$C$63</c:f>
              <c:numCache>
                <c:formatCode>General</c:formatCode>
                <c:ptCount val="12"/>
                <c:pt idx="0">
                  <c:v>0.80166666666666653</c:v>
                </c:pt>
                <c:pt idx="1">
                  <c:v>1.6663333333333341</c:v>
                </c:pt>
                <c:pt idx="2">
                  <c:v>1.4256666666666651</c:v>
                </c:pt>
                <c:pt idx="3">
                  <c:v>1.5323333333333333</c:v>
                </c:pt>
                <c:pt idx="4">
                  <c:v>1.1533333333333333</c:v>
                </c:pt>
                <c:pt idx="5">
                  <c:v>1.0966666666666667</c:v>
                </c:pt>
                <c:pt idx="6">
                  <c:v>1.3823333333333341</c:v>
                </c:pt>
                <c:pt idx="7">
                  <c:v>1.193333333333334</c:v>
                </c:pt>
                <c:pt idx="8">
                  <c:v>1.1120000000000001</c:v>
                </c:pt>
                <c:pt idx="9">
                  <c:v>1.8663333333333341</c:v>
                </c:pt>
                <c:pt idx="10">
                  <c:v>1.4176666666666653</c:v>
                </c:pt>
                <c:pt idx="11">
                  <c:v>1.4406666666666668</c:v>
                </c:pt>
              </c:numCache>
            </c:numRef>
          </c:val>
        </c:ser>
        <c:ser>
          <c:idx val="1"/>
          <c:order val="2"/>
          <c:tx>
            <c:strRef>
              <c:f>Sheet1!$B$51</c:f>
              <c:strCache>
                <c:ptCount val="1"/>
                <c:pt idx="0">
                  <c:v>Original Tuple Transmissions</c:v>
                </c:pt>
              </c:strCache>
            </c:strRef>
          </c:tx>
          <c:spPr>
            <a:ln w="25576">
              <a:solidFill>
                <a:srgbClr val="FF00FF"/>
              </a:solidFill>
              <a:prstDash val="solid"/>
            </a:ln>
          </c:spPr>
          <c:marker>
            <c:symbol val="square"/>
            <c:size val="10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Sheet1!$B$52:$B$63</c:f>
              <c:numCache>
                <c:formatCode>General</c:formatCode>
                <c:ptCount val="12"/>
                <c:pt idx="0">
                  <c:v>19.5</c:v>
                </c:pt>
                <c:pt idx="1">
                  <c:v>19.5</c:v>
                </c:pt>
                <c:pt idx="2">
                  <c:v>19.499666666666666</c:v>
                </c:pt>
                <c:pt idx="3">
                  <c:v>19.5</c:v>
                </c:pt>
                <c:pt idx="4">
                  <c:v>19.5</c:v>
                </c:pt>
                <c:pt idx="5">
                  <c:v>19.5</c:v>
                </c:pt>
                <c:pt idx="6">
                  <c:v>19.499666666666666</c:v>
                </c:pt>
                <c:pt idx="7">
                  <c:v>19.5</c:v>
                </c:pt>
                <c:pt idx="8">
                  <c:v>19.499666666666666</c:v>
                </c:pt>
                <c:pt idx="9">
                  <c:v>19.497999999999987</c:v>
                </c:pt>
                <c:pt idx="10">
                  <c:v>19.498333333333253</c:v>
                </c:pt>
                <c:pt idx="11">
                  <c:v>19.498333333333253</c:v>
                </c:pt>
              </c:numCache>
            </c:numRef>
          </c:val>
        </c:ser>
        <c:ser>
          <c:idx val="0"/>
          <c:order val="3"/>
          <c:tx>
            <c:strRef>
              <c:f>Sheet1!$F$51</c:f>
              <c:strCache>
                <c:ptCount val="1"/>
                <c:pt idx="0">
                  <c:v>Join Results</c:v>
                </c:pt>
              </c:strCache>
            </c:strRef>
          </c:tx>
          <c:spPr>
            <a:ln w="25576">
              <a:solidFill>
                <a:srgbClr val="000080"/>
              </a:solidFill>
              <a:prstDash val="solid"/>
            </a:ln>
          </c:spPr>
          <c:marker>
            <c:symbol val="diamond"/>
            <c:size val="10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Sheet1!$F$52:$F$63</c:f>
              <c:numCache>
                <c:formatCode>General</c:formatCode>
                <c:ptCount val="12"/>
                <c:pt idx="0">
                  <c:v>0</c:v>
                </c:pt>
                <c:pt idx="1">
                  <c:v>0.33366666666666744</c:v>
                </c:pt>
                <c:pt idx="2">
                  <c:v>1.6406666666666667</c:v>
                </c:pt>
                <c:pt idx="3">
                  <c:v>3.246</c:v>
                </c:pt>
                <c:pt idx="4">
                  <c:v>5.0756666666666694</c:v>
                </c:pt>
                <c:pt idx="5">
                  <c:v>6.8929999999999945</c:v>
                </c:pt>
                <c:pt idx="6">
                  <c:v>8.2950000000000017</c:v>
                </c:pt>
                <c:pt idx="7">
                  <c:v>10.020333333333333</c:v>
                </c:pt>
                <c:pt idx="8">
                  <c:v>11.370333333333347</c:v>
                </c:pt>
                <c:pt idx="9">
                  <c:v>11.742333333333335</c:v>
                </c:pt>
                <c:pt idx="10">
                  <c:v>14.790999999999999</c:v>
                </c:pt>
                <c:pt idx="11">
                  <c:v>15.84</c:v>
                </c:pt>
              </c:numCache>
            </c:numRef>
          </c:val>
        </c:ser>
        <c:ser>
          <c:idx val="3"/>
          <c:order val="4"/>
          <c:tx>
            <c:strRef>
              <c:f>Sheet1!$E$51</c:f>
              <c:strCache>
                <c:ptCount val="1"/>
                <c:pt idx="0">
                  <c:v>Forwarded Messages</c:v>
                </c:pt>
              </c:strCache>
            </c:strRef>
          </c:tx>
          <c:spPr>
            <a:ln w="25576">
              <a:solidFill>
                <a:srgbClr val="FF0000"/>
              </a:solidFill>
              <a:prstDash val="solid"/>
            </a:ln>
          </c:spPr>
          <c:marker>
            <c:symbol val="plus"/>
            <c:size val="10"/>
            <c:spPr>
              <a:noFill/>
              <a:ln>
                <a:solidFill>
                  <a:srgbClr val="FF0000"/>
                </a:solidFill>
                <a:prstDash val="solid"/>
              </a:ln>
            </c:spPr>
          </c:marker>
          <c:val>
            <c:numRef>
              <c:f>Sheet1!$E$52:$E$63</c:f>
              <c:numCache>
                <c:formatCode>General</c:formatCode>
                <c:ptCount val="12"/>
                <c:pt idx="0">
                  <c:v>8.1736666666666746</c:v>
                </c:pt>
                <c:pt idx="1">
                  <c:v>26.751999999999999</c:v>
                </c:pt>
                <c:pt idx="2">
                  <c:v>28.501999999999999</c:v>
                </c:pt>
                <c:pt idx="3">
                  <c:v>41.3196666666665</c:v>
                </c:pt>
                <c:pt idx="4">
                  <c:v>46.934000000000005</c:v>
                </c:pt>
                <c:pt idx="5">
                  <c:v>57.528666666666574</c:v>
                </c:pt>
                <c:pt idx="6">
                  <c:v>71.123999999999981</c:v>
                </c:pt>
                <c:pt idx="7">
                  <c:v>78.873666666666651</c:v>
                </c:pt>
                <c:pt idx="8">
                  <c:v>88.671333333333138</c:v>
                </c:pt>
                <c:pt idx="9">
                  <c:v>101.03700000000002</c:v>
                </c:pt>
                <c:pt idx="10">
                  <c:v>108.498</c:v>
                </c:pt>
                <c:pt idx="11">
                  <c:v>117.58366666666667</c:v>
                </c:pt>
              </c:numCache>
            </c:numRef>
          </c:val>
        </c:ser>
        <c:marker val="1"/>
        <c:axId val="116284416"/>
        <c:axId val="116624000"/>
      </c:lineChart>
      <c:catAx>
        <c:axId val="116284416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sz="1800" dirty="0"/>
                  <a:t>Selectivity</a:t>
                </a:r>
              </a:p>
            </c:rich>
          </c:tx>
          <c:layout>
            <c:manualLayout>
              <c:xMode val="edge"/>
              <c:yMode val="edge"/>
              <c:x val="0.48222222222222261"/>
              <c:y val="0.89048991354466911"/>
            </c:manualLayout>
          </c:layout>
          <c:spPr>
            <a:noFill/>
            <a:ln w="51152">
              <a:noFill/>
            </a:ln>
          </c:spPr>
        </c:title>
        <c:numFmt formatCode="General" sourceLinked="1"/>
        <c:tickLblPos val="nextTo"/>
        <c:crossAx val="116624000"/>
        <c:crosses val="autoZero"/>
        <c:auto val="1"/>
        <c:lblAlgn val="ctr"/>
        <c:lblOffset val="100"/>
      </c:catAx>
      <c:valAx>
        <c:axId val="116624000"/>
        <c:scaling>
          <c:orientation val="minMax"/>
        </c:scaling>
        <c:axPos val="l"/>
        <c:majorGridlines>
          <c:spPr>
            <a:ln w="6394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altLang="en-US" sz="1800" b="1"/>
                  <a:t>Number of Transmissions (1000s)</a:t>
                </a:r>
              </a:p>
            </c:rich>
          </c:tx>
          <c:layout>
            <c:manualLayout>
              <c:xMode val="edge"/>
              <c:yMode val="edge"/>
              <c:x val="1.5555555555555579E-2"/>
              <c:y val="0.14409221902017291"/>
            </c:manualLayout>
          </c:layout>
          <c:spPr>
            <a:noFill/>
            <a:ln w="51152">
              <a:noFill/>
            </a:ln>
          </c:spPr>
        </c:title>
        <c:numFmt formatCode="General" sourceLinked="1"/>
        <c:tickLblPos val="nextTo"/>
        <c:spPr>
          <a:ln w="639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ko-KR"/>
          </a:p>
        </c:txPr>
        <c:crossAx val="116284416"/>
        <c:crosses val="autoZero"/>
        <c:crossBetween val="between"/>
      </c:valAx>
      <c:spPr>
        <a:noFill/>
        <a:ln w="25576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8394291453362496"/>
          <c:y val="5.79709154458607E-2"/>
          <c:w val="0.32666666666666738"/>
          <c:h val="0.41498559077809832"/>
        </c:manualLayout>
      </c:layout>
      <c:spPr>
        <a:noFill/>
        <a:ln w="6394">
          <a:solidFill>
            <a:srgbClr val="000000"/>
          </a:solidFill>
          <a:prstDash val="solid"/>
        </a:ln>
      </c:spPr>
      <c:txPr>
        <a:bodyPr/>
        <a:lstStyle/>
        <a:p>
          <a:pPr>
            <a:defRPr sz="14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ko-KR"/>
        </a:p>
      </c:txPr>
    </c:legend>
    <c:plotVisOnly val="1"/>
    <c:dispBlanksAs val="gap"/>
  </c:chart>
  <c:spPr>
    <a:solidFill>
      <a:srgbClr val="FFFFFF"/>
    </a:solidFill>
    <a:ln w="50800">
      <a:solidFill>
        <a:srgbClr val="000000"/>
      </a:solidFill>
      <a:prstDash val="solid"/>
    </a:ln>
  </c:spPr>
  <c:txPr>
    <a:bodyPr/>
    <a:lstStyle/>
    <a:p>
      <a:pPr>
        <a:defRPr sz="241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ko-K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136E50-ECFA-4E79-B65B-91D92C06DC60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C3C3C9-DFA5-4846-BAB9-86407BA869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C3C3C9-DFA5-4846-BAB9-86407BA869AB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직사각형 4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ko-KR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Click to edit Master text styles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Wingdings" pitchFamily="2" charset="2"/>
              <a:buChar char="¡"/>
              <a:tabLst/>
              <a:defRPr/>
            </a:pPr>
            <a:r>
              <a:rPr kumimoji="0" lang="en-US" altLang="ko-KR" sz="2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Second level</a:t>
            </a:r>
          </a:p>
          <a:p>
            <a:pPr marL="1143000" marR="0" lvl="2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Wingdings" pitchFamily="2" charset="2"/>
              <a:buChar char="l"/>
              <a:tabLst/>
              <a:defRPr/>
            </a:pPr>
            <a:r>
              <a:rPr kumimoji="0" lang="en-US" altLang="ko-KR" sz="23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Third level</a:t>
            </a:r>
          </a:p>
          <a:p>
            <a:pPr marL="1600200" marR="0" lvl="3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Tx/>
              <a:buChar char="•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Fourth level</a:t>
            </a:r>
          </a:p>
          <a:p>
            <a:pPr marL="2057400" marR="0" lvl="4" indent="-2286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CCFF"/>
              </a:buClr>
              <a:buSzTx/>
              <a:buFont typeface="Wingdings" pitchFamily="2" charset="2"/>
              <a:buChar char=""/>
              <a:tabLst/>
              <a:defRPr/>
            </a:pPr>
            <a:r>
              <a:rPr kumimoji="0" lang="en-US" altLang="ko-KR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Fifth level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A9882-F502-409D-AA87-8B55DC9CB7FE}" type="datetimeFigureOut">
              <a:rPr lang="ko-KR" altLang="en-US" smtClean="0"/>
              <a:pPr/>
              <a:t>2009-08-10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8CF0E-E1F2-43BD-B836-791E6003094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9" name="그림 8" descr="KAIST_뒷배경 투명.gif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1665" y="6533025"/>
            <a:ext cx="1000132" cy="27781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67038" y="6536344"/>
            <a:ext cx="12119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b="1" dirty="0" smtClean="0">
                <a:solidFill>
                  <a:srgbClr val="0070C0"/>
                </a:solidFill>
                <a:latin typeface="+mj-lt"/>
              </a:rPr>
              <a:t>Database</a:t>
            </a:r>
            <a:r>
              <a:rPr lang="en-US" altLang="ko-KR" sz="1200" b="1" baseline="0" dirty="0" smtClean="0">
                <a:solidFill>
                  <a:srgbClr val="0070C0"/>
                </a:solidFill>
                <a:latin typeface="+mj-lt"/>
              </a:rPr>
              <a:t> Lab.</a:t>
            </a:r>
            <a:endParaRPr lang="ko-KR" altLang="en-US" sz="12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itchFamily="2" charset="2"/>
        <a:buChar char="l"/>
        <a:tabLst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marR="0" indent="-28575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itchFamily="2" charset="2"/>
        <a:buChar char="¡"/>
        <a:tabLst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itchFamily="2" charset="2"/>
        <a:buChar char="l"/>
        <a:tabLst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Tx/>
        <a:buChar char="•"/>
        <a:tabLst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marR="0" indent="-2286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>
          <a:srgbClr val="CCCCFF"/>
        </a:buClr>
        <a:buSzTx/>
        <a:buFont typeface="Wingdings" pitchFamily="2" charset="2"/>
        <a:buChar char=""/>
        <a:tabLst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____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3867EC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25091" y="1857364"/>
            <a:ext cx="870462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REED : Robust, Efficient Filtering and Event Detection</a:t>
            </a:r>
          </a:p>
          <a:p>
            <a:pPr algn="ctr"/>
            <a:r>
              <a:rPr lang="en-US" altLang="ko-KR" sz="2800" b="1" dirty="0" smtClean="0">
                <a:latin typeface="Times New Roman" pitchFamily="18" charset="0"/>
                <a:cs typeface="Times New Roman" pitchFamily="18" charset="0"/>
              </a:rPr>
              <a:t>in Sensor Networks</a:t>
            </a:r>
            <a:endParaRPr lang="ko-KR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3875" y="3000372"/>
            <a:ext cx="5432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Daniel J. </a:t>
            </a:r>
            <a:r>
              <a:rPr lang="en-US" altLang="ko-KR" dirty="0" err="1" smtClean="0">
                <a:latin typeface="Times New Roman" pitchFamily="18" charset="0"/>
                <a:cs typeface="Times New Roman" pitchFamily="18" charset="0"/>
              </a:rPr>
              <a:t>Abadi</a:t>
            </a:r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, Samuel Madden, and Wolfgang Lindner</a:t>
            </a:r>
          </a:p>
          <a:p>
            <a:pPr algn="ctr"/>
            <a:r>
              <a:rPr lang="en-US" altLang="ko-KR" dirty="0" smtClean="0">
                <a:latin typeface="Times New Roman" pitchFamily="18" charset="0"/>
                <a:cs typeface="Times New Roman" pitchFamily="18" charset="0"/>
              </a:rPr>
              <a:t>MIT CSAIL</a:t>
            </a:r>
            <a:endParaRPr lang="ko-KR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15121" y="3786190"/>
            <a:ext cx="2643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>
                <a:latin typeface="Times New Roman" pitchFamily="18" charset="0"/>
                <a:cs typeface="Times New Roman" pitchFamily="18" charset="0"/>
              </a:rPr>
              <a:t>31st VLDB Conference, 2005</a:t>
            </a:r>
            <a:endParaRPr lang="ko-KR" alt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5105400" y="1524000"/>
            <a:ext cx="2286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Space: 10</a:t>
            </a:r>
          </a:p>
          <a:p>
            <a:pPr>
              <a:spcBef>
                <a:spcPct val="50000"/>
              </a:spcBef>
            </a:pPr>
            <a:r>
              <a:rPr lang="en-US" altLang="ko-KR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CurrList</a:t>
            </a: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: {1, 3, 4}</a:t>
            </a:r>
          </a:p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Potential: {1, 3, 4}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454" y="272457"/>
            <a:ext cx="4208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Group Formation (2/2)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20"/>
          <p:cNvSpPr>
            <a:spLocks noChangeArrowheads="1"/>
          </p:cNvSpPr>
          <p:nvPr/>
        </p:nvSpPr>
        <p:spPr bwMode="auto">
          <a:xfrm>
            <a:off x="4114800" y="2133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ko-KR" sz="2800">
                <a:latin typeface="Times New Roman" pitchFamily="18" charset="0"/>
                <a:ea typeface="굴림" charset="-127"/>
                <a:cs typeface="Times New Roman" pitchFamily="18" charset="0"/>
              </a:rPr>
              <a:t>1</a:t>
            </a:r>
          </a:p>
        </p:txBody>
      </p:sp>
      <p:sp>
        <p:nvSpPr>
          <p:cNvPr id="64" name="Oval 21"/>
          <p:cNvSpPr>
            <a:spLocks noChangeArrowheads="1"/>
          </p:cNvSpPr>
          <p:nvPr/>
        </p:nvSpPr>
        <p:spPr bwMode="auto">
          <a:xfrm>
            <a:off x="5715000" y="4419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ko-KR" sz="2800">
                <a:latin typeface="Times New Roman" pitchFamily="18" charset="0"/>
                <a:ea typeface="굴림" charset="-127"/>
                <a:cs typeface="Times New Roman" pitchFamily="18" charset="0"/>
              </a:rPr>
              <a:t>4</a:t>
            </a:r>
          </a:p>
        </p:txBody>
      </p:sp>
      <p:sp>
        <p:nvSpPr>
          <p:cNvPr id="65" name="Oval 22"/>
          <p:cNvSpPr>
            <a:spLocks noChangeArrowheads="1"/>
          </p:cNvSpPr>
          <p:nvPr/>
        </p:nvSpPr>
        <p:spPr bwMode="auto">
          <a:xfrm>
            <a:off x="2895600" y="44196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ko-KR" sz="2800">
                <a:latin typeface="Times New Roman" pitchFamily="18" charset="0"/>
                <a:ea typeface="굴림" charset="-127"/>
                <a:cs typeface="Times New Roman" pitchFamily="18" charset="0"/>
              </a:rPr>
              <a:t>3</a:t>
            </a:r>
          </a:p>
        </p:txBody>
      </p:sp>
      <p:sp>
        <p:nvSpPr>
          <p:cNvPr id="66" name="Text Box 23"/>
          <p:cNvSpPr txBox="1">
            <a:spLocks noChangeArrowheads="1"/>
          </p:cNvSpPr>
          <p:nvPr/>
        </p:nvSpPr>
        <p:spPr bwMode="auto">
          <a:xfrm>
            <a:off x="1295400" y="2209800"/>
            <a:ext cx="2895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Neighbor list: {1, 2, 3, </a:t>
            </a:r>
            <a:r>
              <a:rPr lang="en-US" altLang="ko-KR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4}</a:t>
            </a:r>
            <a:endParaRPr lang="en-US" altLang="ko-KR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cxnSp>
        <p:nvCxnSpPr>
          <p:cNvPr id="67" name="AutoShape 28"/>
          <p:cNvCxnSpPr>
            <a:cxnSpLocks noChangeShapeType="1"/>
            <a:stCxn id="63" idx="4"/>
            <a:endCxn id="64" idx="1"/>
          </p:cNvCxnSpPr>
          <p:nvPr/>
        </p:nvCxnSpPr>
        <p:spPr bwMode="auto">
          <a:xfrm>
            <a:off x="4533900" y="2971800"/>
            <a:ext cx="1303338" cy="157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8" name="AutoShape 29"/>
          <p:cNvCxnSpPr>
            <a:cxnSpLocks noChangeShapeType="1"/>
            <a:stCxn id="63" idx="4"/>
            <a:endCxn id="65" idx="7"/>
          </p:cNvCxnSpPr>
          <p:nvPr/>
        </p:nvCxnSpPr>
        <p:spPr bwMode="auto">
          <a:xfrm flipH="1">
            <a:off x="3611563" y="2971800"/>
            <a:ext cx="922337" cy="157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" name="Line 30"/>
          <p:cNvSpPr>
            <a:spLocks noChangeShapeType="1"/>
          </p:cNvSpPr>
          <p:nvPr/>
        </p:nvSpPr>
        <p:spPr bwMode="auto">
          <a:xfrm flipV="1">
            <a:off x="4572000" y="2819400"/>
            <a:ext cx="3276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Text Box 31"/>
          <p:cNvSpPr txBox="1">
            <a:spLocks noChangeArrowheads="1"/>
          </p:cNvSpPr>
          <p:nvPr/>
        </p:nvSpPr>
        <p:spPr bwMode="auto">
          <a:xfrm>
            <a:off x="5181600" y="3200400"/>
            <a:ext cx="1981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Broadcast: Want to make group</a:t>
            </a:r>
          </a:p>
        </p:txBody>
      </p:sp>
      <p:cxnSp>
        <p:nvCxnSpPr>
          <p:cNvPr id="71" name="AutoShape 32"/>
          <p:cNvCxnSpPr>
            <a:cxnSpLocks noChangeShapeType="1"/>
            <a:stCxn id="64" idx="1"/>
            <a:endCxn id="63" idx="4"/>
          </p:cNvCxnSpPr>
          <p:nvPr/>
        </p:nvCxnSpPr>
        <p:spPr bwMode="auto">
          <a:xfrm flipH="1" flipV="1">
            <a:off x="4533900" y="2971800"/>
            <a:ext cx="1303338" cy="157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33"/>
          <p:cNvSpPr txBox="1">
            <a:spLocks noChangeArrowheads="1"/>
          </p:cNvSpPr>
          <p:nvPr/>
        </p:nvSpPr>
        <p:spPr bwMode="auto">
          <a:xfrm>
            <a:off x="5257800" y="3124200"/>
            <a:ext cx="1828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Choose Me!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{1, 3, 4, 6}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        Space: 4</a:t>
            </a:r>
          </a:p>
        </p:txBody>
      </p:sp>
      <p:sp>
        <p:nvSpPr>
          <p:cNvPr id="73" name="Text Box 34"/>
          <p:cNvSpPr txBox="1">
            <a:spLocks noChangeArrowheads="1"/>
          </p:cNvSpPr>
          <p:nvPr/>
        </p:nvSpPr>
        <p:spPr bwMode="auto">
          <a:xfrm>
            <a:off x="5029200" y="18288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Text Box 35"/>
          <p:cNvSpPr txBox="1">
            <a:spLocks noChangeArrowheads="1"/>
          </p:cNvSpPr>
          <p:nvPr/>
        </p:nvSpPr>
        <p:spPr bwMode="auto">
          <a:xfrm>
            <a:off x="4953000" y="1676400"/>
            <a:ext cx="2514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Space: 4</a:t>
            </a:r>
          </a:p>
          <a:p>
            <a:pPr>
              <a:spcBef>
                <a:spcPct val="50000"/>
              </a:spcBef>
            </a:pPr>
            <a:r>
              <a:rPr lang="en-US" altLang="ko-KR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CurrList</a:t>
            </a: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: {1}</a:t>
            </a:r>
          </a:p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Potential: {1, 2, 3, </a:t>
            </a:r>
            <a:r>
              <a:rPr lang="en-US" altLang="ko-KR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4}</a:t>
            </a:r>
            <a:endParaRPr lang="en-US" altLang="ko-KR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sp>
        <p:nvSpPr>
          <p:cNvPr id="75" name="Text Box 37"/>
          <p:cNvSpPr txBox="1">
            <a:spLocks noChangeArrowheads="1"/>
          </p:cNvSpPr>
          <p:nvPr/>
        </p:nvSpPr>
        <p:spPr bwMode="auto">
          <a:xfrm>
            <a:off x="5029200" y="1600200"/>
            <a:ext cx="22860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Space: 8</a:t>
            </a:r>
          </a:p>
          <a:p>
            <a:pPr>
              <a:spcBef>
                <a:spcPct val="50000"/>
              </a:spcBef>
            </a:pPr>
            <a:r>
              <a:rPr lang="en-US" altLang="ko-KR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CurrList</a:t>
            </a: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: {1, 4}</a:t>
            </a:r>
          </a:p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Potential: {1, 3, </a:t>
            </a:r>
            <a:r>
              <a:rPr lang="en-US" altLang="ko-KR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4}</a:t>
            </a:r>
            <a:endParaRPr lang="en-US" altLang="ko-KR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cxnSp>
        <p:nvCxnSpPr>
          <p:cNvPr id="76" name="AutoShape 38"/>
          <p:cNvCxnSpPr>
            <a:cxnSpLocks noChangeShapeType="1"/>
            <a:stCxn id="65" idx="7"/>
            <a:endCxn id="63" idx="4"/>
          </p:cNvCxnSpPr>
          <p:nvPr/>
        </p:nvCxnSpPr>
        <p:spPr bwMode="auto">
          <a:xfrm flipV="1">
            <a:off x="3611563" y="2971800"/>
            <a:ext cx="922337" cy="157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7" name="Text Box 39"/>
          <p:cNvSpPr txBox="1">
            <a:spLocks noChangeArrowheads="1"/>
          </p:cNvSpPr>
          <p:nvPr/>
        </p:nvSpPr>
        <p:spPr bwMode="auto">
          <a:xfrm>
            <a:off x="2590800" y="3276600"/>
            <a:ext cx="1828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Choose Me!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{1, 3, 4}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Space: 2</a:t>
            </a:r>
          </a:p>
        </p:txBody>
      </p:sp>
      <p:cxnSp>
        <p:nvCxnSpPr>
          <p:cNvPr id="79" name="AutoShape 41"/>
          <p:cNvCxnSpPr>
            <a:cxnSpLocks noChangeShapeType="1"/>
            <a:stCxn id="63" idx="4"/>
            <a:endCxn id="65" idx="7"/>
          </p:cNvCxnSpPr>
          <p:nvPr/>
        </p:nvCxnSpPr>
        <p:spPr bwMode="auto">
          <a:xfrm flipH="1">
            <a:off x="3611563" y="2971800"/>
            <a:ext cx="922337" cy="157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80" name="AutoShape 42"/>
          <p:cNvCxnSpPr>
            <a:cxnSpLocks noChangeShapeType="1"/>
            <a:stCxn id="63" idx="4"/>
            <a:endCxn id="64" idx="1"/>
          </p:cNvCxnSpPr>
          <p:nvPr/>
        </p:nvCxnSpPr>
        <p:spPr bwMode="auto">
          <a:xfrm>
            <a:off x="4533900" y="2971800"/>
            <a:ext cx="1303338" cy="15700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81" name="Text Box 45"/>
          <p:cNvSpPr txBox="1">
            <a:spLocks noChangeArrowheads="1"/>
          </p:cNvSpPr>
          <p:nvPr/>
        </p:nvSpPr>
        <p:spPr bwMode="auto">
          <a:xfrm>
            <a:off x="5257800" y="3124200"/>
            <a:ext cx="2057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Group Accepted:</a:t>
            </a:r>
          </a:p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{1, 3, 4}</a:t>
            </a:r>
          </a:p>
        </p:txBody>
      </p:sp>
      <p:sp>
        <p:nvSpPr>
          <p:cNvPr id="82" name="Oval 46"/>
          <p:cNvSpPr>
            <a:spLocks noChangeArrowheads="1"/>
          </p:cNvSpPr>
          <p:nvPr/>
        </p:nvSpPr>
        <p:spPr bwMode="auto">
          <a:xfrm>
            <a:off x="7848600" y="2438400"/>
            <a:ext cx="838200" cy="838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altLang="ko-KR" sz="2800" dirty="0">
                <a:latin typeface="Times New Roman" pitchFamily="18" charset="0"/>
                <a:ea typeface="굴림" charset="-127"/>
                <a:cs typeface="Times New Roman" pitchFamily="18" charset="0"/>
              </a:rPr>
              <a:t>2</a:t>
            </a:r>
          </a:p>
        </p:txBody>
      </p:sp>
      <p:sp>
        <p:nvSpPr>
          <p:cNvPr id="83" name="Text Box 47"/>
          <p:cNvSpPr txBox="1">
            <a:spLocks noChangeArrowheads="1"/>
          </p:cNvSpPr>
          <p:nvPr/>
        </p:nvSpPr>
        <p:spPr bwMode="auto">
          <a:xfrm>
            <a:off x="609600" y="48006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>
                <a:latin typeface="Times New Roman" pitchFamily="18" charset="0"/>
                <a:ea typeface="굴림" charset="-127"/>
                <a:cs typeface="Times New Roman" pitchFamily="18" charset="0"/>
              </a:rPr>
              <a:t>Neighbor list: {1, 3, 4}</a:t>
            </a:r>
          </a:p>
        </p:txBody>
      </p:sp>
      <p:sp>
        <p:nvSpPr>
          <p:cNvPr id="84" name="Text Box 48"/>
          <p:cNvSpPr txBox="1">
            <a:spLocks noChangeArrowheads="1"/>
          </p:cNvSpPr>
          <p:nvPr/>
        </p:nvSpPr>
        <p:spPr bwMode="auto">
          <a:xfrm>
            <a:off x="6548470" y="47244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Neighbor list: {1, 3, 4, 6}</a:t>
            </a:r>
          </a:p>
        </p:txBody>
      </p:sp>
      <p:sp>
        <p:nvSpPr>
          <p:cNvPr id="85" name="Text Box 49"/>
          <p:cNvSpPr txBox="1">
            <a:spLocks noChangeArrowheads="1"/>
          </p:cNvSpPr>
          <p:nvPr/>
        </p:nvSpPr>
        <p:spPr bwMode="auto">
          <a:xfrm>
            <a:off x="7772400" y="3259138"/>
            <a:ext cx="14478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Neighbor list: </a:t>
            </a:r>
          </a:p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{1, </a:t>
            </a:r>
            <a:r>
              <a:rPr lang="en-US" altLang="ko-KR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2, </a:t>
            </a: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5</a:t>
            </a:r>
            <a:r>
              <a:rPr lang="en-US" altLang="ko-KR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}</a:t>
            </a:r>
            <a:endParaRPr lang="en-US" altLang="ko-KR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4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69" grpId="1" animBg="1"/>
      <p:bldP spid="70" grpId="0"/>
      <p:bldP spid="70" grpId="1"/>
      <p:bldP spid="72" grpId="0"/>
      <p:bldP spid="72" grpId="1"/>
      <p:bldP spid="74" grpId="0"/>
      <p:bldP spid="74" grpId="1"/>
      <p:bldP spid="75" grpId="0"/>
      <p:bldP spid="77" grpId="0"/>
      <p:bldP spid="77" grpId="1"/>
      <p:bldP spid="8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48243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Bloom Filter Optimization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128714" y="3348058"/>
            <a:ext cx="1295400" cy="284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Temp: 20</a:t>
            </a: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1128714" y="4110058"/>
            <a:ext cx="1295400" cy="2841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Temp: 90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05114" y="3246458"/>
            <a:ext cx="152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</a:t>
            </a: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2805114" y="3475058"/>
            <a:ext cx="152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1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805114" y="3697308"/>
            <a:ext cx="152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2805114" y="3925908"/>
            <a:ext cx="152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2805114" y="4154508"/>
            <a:ext cx="152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</a:t>
            </a: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2805114" y="4383108"/>
            <a:ext cx="152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805114" y="4611708"/>
            <a:ext cx="152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1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2805114" y="4840308"/>
            <a:ext cx="152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</a:t>
            </a:r>
          </a:p>
        </p:txBody>
      </p:sp>
      <p:cxnSp>
        <p:nvCxnSpPr>
          <p:cNvPr id="13" name="AutoShape 21"/>
          <p:cNvCxnSpPr>
            <a:cxnSpLocks noChangeShapeType="1"/>
            <a:stCxn id="3" idx="3"/>
            <a:endCxn id="6" idx="1"/>
          </p:cNvCxnSpPr>
          <p:nvPr/>
        </p:nvCxnSpPr>
        <p:spPr bwMode="auto">
          <a:xfrm>
            <a:off x="2424114" y="3490933"/>
            <a:ext cx="381000" cy="952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" name="AutoShape 22"/>
          <p:cNvCxnSpPr>
            <a:cxnSpLocks noChangeShapeType="1"/>
            <a:stCxn id="4" idx="3"/>
            <a:endCxn id="11" idx="1"/>
          </p:cNvCxnSpPr>
          <p:nvPr/>
        </p:nvCxnSpPr>
        <p:spPr bwMode="auto">
          <a:xfrm>
            <a:off x="2424114" y="4252933"/>
            <a:ext cx="381000" cy="4699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5" name="Text Box 23"/>
          <p:cNvSpPr txBox="1">
            <a:spLocks noChangeArrowheads="1"/>
          </p:cNvSpPr>
          <p:nvPr/>
        </p:nvSpPr>
        <p:spPr bwMode="auto">
          <a:xfrm>
            <a:off x="2195514" y="4567258"/>
            <a:ext cx="685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  <a:ea typeface="굴림" charset="-127"/>
                <a:cs typeface="Times New Roman" pitchFamily="18" charset="0"/>
              </a:rPr>
              <a:t>hash</a:t>
            </a:r>
          </a:p>
        </p:txBody>
      </p:sp>
      <p:sp>
        <p:nvSpPr>
          <p:cNvPr id="16" name="Text Box 24"/>
          <p:cNvSpPr txBox="1">
            <a:spLocks noChangeArrowheads="1"/>
          </p:cNvSpPr>
          <p:nvPr/>
        </p:nvSpPr>
        <p:spPr bwMode="auto">
          <a:xfrm>
            <a:off x="2271714" y="3652858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>
                <a:latin typeface="Times New Roman" pitchFamily="18" charset="0"/>
                <a:ea typeface="굴림" charset="-127"/>
                <a:cs typeface="Times New Roman" pitchFamily="18" charset="0"/>
              </a:rPr>
              <a:t>hash</a:t>
            </a:r>
          </a:p>
        </p:txBody>
      </p:sp>
      <p:sp>
        <p:nvSpPr>
          <p:cNvPr id="17" name="Text Box 25"/>
          <p:cNvSpPr txBox="1">
            <a:spLocks noChangeArrowheads="1"/>
          </p:cNvSpPr>
          <p:nvPr/>
        </p:nvSpPr>
        <p:spPr bwMode="auto">
          <a:xfrm>
            <a:off x="1928794" y="5253062"/>
            <a:ext cx="1447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b="1" dirty="0">
                <a:solidFill>
                  <a:srgbClr val="3867EC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Bloom Filter</a:t>
            </a:r>
          </a:p>
        </p:txBody>
      </p:sp>
      <p:sp>
        <p:nvSpPr>
          <p:cNvPr id="18" name="Text Box 26"/>
          <p:cNvSpPr txBox="1">
            <a:spLocks noChangeArrowheads="1"/>
          </p:cNvSpPr>
          <p:nvPr/>
        </p:nvSpPr>
        <p:spPr bwMode="auto">
          <a:xfrm>
            <a:off x="628648" y="2573336"/>
            <a:ext cx="3157534" cy="571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solidFill>
                  <a:schemeClr val="hlink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Step 1: Hash domain of sensor </a:t>
            </a:r>
            <a:r>
              <a:rPr lang="en-US" altLang="ko-KR" dirty="0" smtClean="0">
                <a:solidFill>
                  <a:schemeClr val="hlink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    </a:t>
            </a:r>
          </a:p>
          <a:p>
            <a:pPr>
              <a:lnSpc>
                <a:spcPts val="500"/>
              </a:lnSpc>
              <a:spcBef>
                <a:spcPct val="50000"/>
              </a:spcBef>
            </a:pPr>
            <a:r>
              <a:rPr lang="en-US" altLang="ko-KR" dirty="0" smtClean="0">
                <a:solidFill>
                  <a:schemeClr val="hlink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           values </a:t>
            </a:r>
            <a:r>
              <a:rPr lang="en-US" altLang="ko-KR" dirty="0">
                <a:solidFill>
                  <a:schemeClr val="hlink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onto Bloom Filter</a:t>
            </a: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</a:p>
        </p:txBody>
      </p:sp>
      <p:sp>
        <p:nvSpPr>
          <p:cNvPr id="19" name="Text Box 48"/>
          <p:cNvSpPr txBox="1">
            <a:spLocks noChangeArrowheads="1"/>
          </p:cNvSpPr>
          <p:nvPr/>
        </p:nvSpPr>
        <p:spPr bwMode="auto">
          <a:xfrm>
            <a:off x="3799387" y="2571744"/>
            <a:ext cx="48196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solidFill>
                  <a:schemeClr val="hlink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Step 2: Send Bloom Filter to </a:t>
            </a:r>
            <a:r>
              <a:rPr lang="en-US" altLang="ko-KR" dirty="0" smtClean="0">
                <a:solidFill>
                  <a:schemeClr val="hlink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Each Sensor </a:t>
            </a:r>
            <a:r>
              <a:rPr lang="en-US" altLang="ko-KR" dirty="0">
                <a:solidFill>
                  <a:schemeClr val="hlink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Node</a:t>
            </a: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</a:p>
        </p:txBody>
      </p:sp>
      <p:sp>
        <p:nvSpPr>
          <p:cNvPr id="20" name="Rectangle 49"/>
          <p:cNvSpPr>
            <a:spLocks noChangeArrowheads="1"/>
          </p:cNvSpPr>
          <p:nvPr/>
        </p:nvSpPr>
        <p:spPr bwMode="auto">
          <a:xfrm>
            <a:off x="5361507" y="3005158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5361507" y="3038484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2000" b="1" dirty="0">
                <a:latin typeface="Times New Roman" pitchFamily="18" charset="0"/>
                <a:ea typeface="굴림" charset="-127"/>
                <a:cs typeface="Times New Roman" pitchFamily="18" charset="0"/>
              </a:rPr>
              <a:t>Root 0</a:t>
            </a:r>
          </a:p>
        </p:txBody>
      </p:sp>
      <p:sp>
        <p:nvSpPr>
          <p:cNvPr id="22" name="Oval 51"/>
          <p:cNvSpPr>
            <a:spLocks noChangeArrowheads="1"/>
          </p:cNvSpPr>
          <p:nvPr/>
        </p:nvSpPr>
        <p:spPr bwMode="auto">
          <a:xfrm>
            <a:off x="5037643" y="414815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 Box 52"/>
          <p:cNvSpPr txBox="1">
            <a:spLocks noChangeArrowheads="1"/>
          </p:cNvSpPr>
          <p:nvPr/>
        </p:nvSpPr>
        <p:spPr bwMode="auto">
          <a:xfrm>
            <a:off x="5113843" y="422435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1</a:t>
            </a:r>
          </a:p>
        </p:txBody>
      </p:sp>
      <p:sp>
        <p:nvSpPr>
          <p:cNvPr id="24" name="Oval 53"/>
          <p:cNvSpPr>
            <a:spLocks noChangeArrowheads="1"/>
          </p:cNvSpPr>
          <p:nvPr/>
        </p:nvSpPr>
        <p:spPr bwMode="auto">
          <a:xfrm>
            <a:off x="6409243" y="384335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 Box 54"/>
          <p:cNvSpPr txBox="1">
            <a:spLocks noChangeArrowheads="1"/>
          </p:cNvSpPr>
          <p:nvPr/>
        </p:nvSpPr>
        <p:spPr bwMode="auto">
          <a:xfrm>
            <a:off x="6485443" y="391955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2</a:t>
            </a:r>
          </a:p>
        </p:txBody>
      </p:sp>
      <p:sp>
        <p:nvSpPr>
          <p:cNvPr id="26" name="Oval 55"/>
          <p:cNvSpPr>
            <a:spLocks noChangeArrowheads="1"/>
          </p:cNvSpPr>
          <p:nvPr/>
        </p:nvSpPr>
        <p:spPr bwMode="auto">
          <a:xfrm>
            <a:off x="4351843" y="544355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56"/>
          <p:cNvSpPr txBox="1">
            <a:spLocks noChangeArrowheads="1"/>
          </p:cNvSpPr>
          <p:nvPr/>
        </p:nvSpPr>
        <p:spPr bwMode="auto">
          <a:xfrm>
            <a:off x="4428043" y="551975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3</a:t>
            </a:r>
          </a:p>
        </p:txBody>
      </p:sp>
      <p:sp>
        <p:nvSpPr>
          <p:cNvPr id="28" name="Oval 57"/>
          <p:cNvSpPr>
            <a:spLocks noChangeArrowheads="1"/>
          </p:cNvSpPr>
          <p:nvPr/>
        </p:nvSpPr>
        <p:spPr bwMode="auto">
          <a:xfrm>
            <a:off x="5647243" y="544355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58"/>
          <p:cNvSpPr txBox="1">
            <a:spLocks noChangeArrowheads="1"/>
          </p:cNvSpPr>
          <p:nvPr/>
        </p:nvSpPr>
        <p:spPr bwMode="auto">
          <a:xfrm>
            <a:off x="5723443" y="551975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4</a:t>
            </a:r>
          </a:p>
        </p:txBody>
      </p:sp>
      <p:sp>
        <p:nvSpPr>
          <p:cNvPr id="30" name="Oval 59"/>
          <p:cNvSpPr>
            <a:spLocks noChangeArrowheads="1"/>
          </p:cNvSpPr>
          <p:nvPr/>
        </p:nvSpPr>
        <p:spPr bwMode="auto">
          <a:xfrm>
            <a:off x="6866443" y="460535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 Box 60"/>
          <p:cNvSpPr txBox="1">
            <a:spLocks noChangeArrowheads="1"/>
          </p:cNvSpPr>
          <p:nvPr/>
        </p:nvSpPr>
        <p:spPr bwMode="auto">
          <a:xfrm>
            <a:off x="6942643" y="468155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5</a:t>
            </a:r>
          </a:p>
        </p:txBody>
      </p:sp>
      <p:sp>
        <p:nvSpPr>
          <p:cNvPr id="32" name="Oval 61"/>
          <p:cNvSpPr>
            <a:spLocks noChangeArrowheads="1"/>
          </p:cNvSpPr>
          <p:nvPr/>
        </p:nvSpPr>
        <p:spPr bwMode="auto">
          <a:xfrm>
            <a:off x="6333043" y="574835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62"/>
          <p:cNvSpPr txBox="1">
            <a:spLocks noChangeArrowheads="1"/>
          </p:cNvSpPr>
          <p:nvPr/>
        </p:nvSpPr>
        <p:spPr bwMode="auto">
          <a:xfrm>
            <a:off x="6409243" y="582455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6</a:t>
            </a:r>
          </a:p>
        </p:txBody>
      </p:sp>
      <p:sp>
        <p:nvSpPr>
          <p:cNvPr id="34" name="Oval 63"/>
          <p:cNvSpPr>
            <a:spLocks noChangeArrowheads="1"/>
          </p:cNvSpPr>
          <p:nvPr/>
        </p:nvSpPr>
        <p:spPr bwMode="auto">
          <a:xfrm>
            <a:off x="7552243" y="574835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64"/>
          <p:cNvSpPr txBox="1">
            <a:spLocks noChangeArrowheads="1"/>
          </p:cNvSpPr>
          <p:nvPr/>
        </p:nvSpPr>
        <p:spPr bwMode="auto">
          <a:xfrm>
            <a:off x="7628443" y="582455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7</a:t>
            </a:r>
          </a:p>
        </p:txBody>
      </p:sp>
      <p:sp>
        <p:nvSpPr>
          <p:cNvPr id="36" name="Line 65"/>
          <p:cNvSpPr>
            <a:spLocks noChangeShapeType="1"/>
          </p:cNvSpPr>
          <p:nvPr/>
        </p:nvSpPr>
        <p:spPr bwMode="auto">
          <a:xfrm flipH="1">
            <a:off x="5342443" y="3462358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66"/>
          <p:cNvSpPr>
            <a:spLocks noChangeShapeType="1"/>
          </p:cNvSpPr>
          <p:nvPr/>
        </p:nvSpPr>
        <p:spPr bwMode="auto">
          <a:xfrm>
            <a:off x="6333043" y="346235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Line 67"/>
          <p:cNvSpPr>
            <a:spLocks noChangeShapeType="1"/>
          </p:cNvSpPr>
          <p:nvPr/>
        </p:nvSpPr>
        <p:spPr bwMode="auto">
          <a:xfrm flipH="1">
            <a:off x="4656643" y="4529158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Line 68"/>
          <p:cNvSpPr>
            <a:spLocks noChangeShapeType="1"/>
          </p:cNvSpPr>
          <p:nvPr/>
        </p:nvSpPr>
        <p:spPr bwMode="auto">
          <a:xfrm>
            <a:off x="5418643" y="4529158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Line 69"/>
          <p:cNvSpPr>
            <a:spLocks noChangeShapeType="1"/>
          </p:cNvSpPr>
          <p:nvPr/>
        </p:nvSpPr>
        <p:spPr bwMode="auto">
          <a:xfrm>
            <a:off x="6790243" y="422435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Line 70"/>
          <p:cNvSpPr>
            <a:spLocks noChangeShapeType="1"/>
          </p:cNvSpPr>
          <p:nvPr/>
        </p:nvSpPr>
        <p:spPr bwMode="auto">
          <a:xfrm flipV="1">
            <a:off x="6561643" y="4986358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71"/>
          <p:cNvSpPr>
            <a:spLocks noChangeShapeType="1"/>
          </p:cNvSpPr>
          <p:nvPr/>
        </p:nvSpPr>
        <p:spPr bwMode="auto">
          <a:xfrm flipH="1" flipV="1">
            <a:off x="7247443" y="4986358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74"/>
          <p:cNvSpPr txBox="1">
            <a:spLocks noChangeArrowheads="1"/>
          </p:cNvSpPr>
          <p:nvPr/>
        </p:nvSpPr>
        <p:spPr bwMode="auto">
          <a:xfrm>
            <a:off x="4123243" y="4071958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01000010</a:t>
            </a:r>
          </a:p>
        </p:txBody>
      </p:sp>
      <p:sp>
        <p:nvSpPr>
          <p:cNvPr id="44" name="Text Box 81"/>
          <p:cNvSpPr txBox="1">
            <a:spLocks noChangeArrowheads="1"/>
          </p:cNvSpPr>
          <p:nvPr/>
        </p:nvSpPr>
        <p:spPr bwMode="auto">
          <a:xfrm>
            <a:off x="3742243" y="5167333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01000010</a:t>
            </a:r>
          </a:p>
        </p:txBody>
      </p:sp>
      <p:sp>
        <p:nvSpPr>
          <p:cNvPr id="45" name="Text Box 82"/>
          <p:cNvSpPr txBox="1">
            <a:spLocks noChangeArrowheads="1"/>
          </p:cNvSpPr>
          <p:nvPr/>
        </p:nvSpPr>
        <p:spPr bwMode="auto">
          <a:xfrm>
            <a:off x="4809043" y="5227658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01000010</a:t>
            </a:r>
          </a:p>
        </p:txBody>
      </p:sp>
      <p:sp>
        <p:nvSpPr>
          <p:cNvPr id="46" name="Text Box 83"/>
          <p:cNvSpPr txBox="1">
            <a:spLocks noChangeArrowheads="1"/>
          </p:cNvSpPr>
          <p:nvPr/>
        </p:nvSpPr>
        <p:spPr bwMode="auto">
          <a:xfrm>
            <a:off x="6669593" y="3643333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01000010</a:t>
            </a:r>
          </a:p>
        </p:txBody>
      </p:sp>
      <p:sp>
        <p:nvSpPr>
          <p:cNvPr id="47" name="Text Box 84"/>
          <p:cNvSpPr txBox="1">
            <a:spLocks noChangeArrowheads="1"/>
          </p:cNvSpPr>
          <p:nvPr/>
        </p:nvSpPr>
        <p:spPr bwMode="auto">
          <a:xfrm>
            <a:off x="7171243" y="4405333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01000010</a:t>
            </a:r>
          </a:p>
        </p:txBody>
      </p:sp>
      <p:sp>
        <p:nvSpPr>
          <p:cNvPr id="48" name="Text Box 85"/>
          <p:cNvSpPr txBox="1">
            <a:spLocks noChangeArrowheads="1"/>
          </p:cNvSpPr>
          <p:nvPr/>
        </p:nvSpPr>
        <p:spPr bwMode="auto">
          <a:xfrm>
            <a:off x="6593393" y="5532458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01000010</a:t>
            </a:r>
          </a:p>
        </p:txBody>
      </p:sp>
      <p:sp>
        <p:nvSpPr>
          <p:cNvPr id="49" name="Text Box 86"/>
          <p:cNvSpPr txBox="1">
            <a:spLocks noChangeArrowheads="1"/>
          </p:cNvSpPr>
          <p:nvPr/>
        </p:nvSpPr>
        <p:spPr bwMode="auto">
          <a:xfrm>
            <a:off x="7812593" y="5532458"/>
            <a:ext cx="9028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400" b="1">
                <a:latin typeface="Times New Roman" pitchFamily="18" charset="0"/>
                <a:ea typeface="굴림" charset="-127"/>
                <a:cs typeface="Times New Roman" pitchFamily="18" charset="0"/>
              </a:rPr>
              <a:t>01000010</a:t>
            </a:r>
          </a:p>
        </p:txBody>
      </p:sp>
      <p:sp>
        <p:nvSpPr>
          <p:cNvPr id="50" name="Rectangle 95"/>
          <p:cNvSpPr>
            <a:spLocks noChangeArrowheads="1"/>
          </p:cNvSpPr>
          <p:nvPr/>
        </p:nvSpPr>
        <p:spPr bwMode="auto">
          <a:xfrm>
            <a:off x="8161843" y="5900758"/>
            <a:ext cx="3810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b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  <a:cs typeface="Times New Roman" pitchFamily="18" charset="0"/>
              </a:rPr>
              <a:t>X</a:t>
            </a:r>
          </a:p>
        </p:txBody>
      </p:sp>
      <p:sp>
        <p:nvSpPr>
          <p:cNvPr id="51" name="Rectangle 96"/>
          <p:cNvSpPr>
            <a:spLocks noChangeArrowheads="1"/>
          </p:cNvSpPr>
          <p:nvPr/>
        </p:nvSpPr>
        <p:spPr bwMode="auto">
          <a:xfrm>
            <a:off x="8161843" y="6053158"/>
            <a:ext cx="3810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b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  <a:cs typeface="Times New Roman" pitchFamily="18" charset="0"/>
              </a:rPr>
              <a:t>X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00034" y="1357298"/>
            <a:ext cx="7826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Might produce </a:t>
            </a:r>
            <a:r>
              <a:rPr lang="en-US" altLang="ko-K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false positives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but never </a:t>
            </a:r>
            <a:r>
              <a:rPr lang="en-US" altLang="ko-KR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false negatives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Can be used in conjunction with previous REED algorithm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7.51445E-7 L -0.07917 -0.1664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" y="-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917 -0.16647 L -0.12917 -0.27746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917 -0.27746 L -0.1625 -0.39954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/>
      <p:bldP spid="50" grpId="0" animBg="1"/>
      <p:bldP spid="50" grpId="1" animBg="1"/>
      <p:bldP spid="50" grpId="2" animBg="1"/>
      <p:bldP spid="50" grpId="3" animBg="1"/>
      <p:bldP spid="50" grpId="4" animBg="1"/>
      <p:bldP spid="51" grpId="0" animBg="1"/>
      <p:bldP spid="51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27943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Cash Diffusion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3814746" y="2428868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48080" y="2457370"/>
            <a:ext cx="12477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ko-KR" sz="2000" b="1">
                <a:latin typeface="Times New Roman" pitchFamily="18" charset="0"/>
                <a:ea typeface="굴림" charset="-127"/>
                <a:cs typeface="Times New Roman" pitchFamily="18" charset="0"/>
              </a:rPr>
              <a:t>Root 0</a:t>
            </a:r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3509946" y="357186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3586146" y="364806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1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5110146" y="357186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86346" y="364806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2</a:t>
            </a:r>
          </a:p>
        </p:txBody>
      </p:sp>
      <p:sp>
        <p:nvSpPr>
          <p:cNvPr id="9" name="Oval 11"/>
          <p:cNvSpPr>
            <a:spLocks noChangeArrowheads="1"/>
          </p:cNvSpPr>
          <p:nvPr/>
        </p:nvSpPr>
        <p:spPr bwMode="auto">
          <a:xfrm>
            <a:off x="2824146" y="486726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2900346" y="494346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3</a:t>
            </a:r>
          </a:p>
        </p:txBody>
      </p:sp>
      <p:sp>
        <p:nvSpPr>
          <p:cNvPr id="11" name="Oval 13"/>
          <p:cNvSpPr>
            <a:spLocks noChangeArrowheads="1"/>
          </p:cNvSpPr>
          <p:nvPr/>
        </p:nvSpPr>
        <p:spPr bwMode="auto">
          <a:xfrm>
            <a:off x="4119546" y="486726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4195746" y="494346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4</a:t>
            </a:r>
          </a:p>
        </p:txBody>
      </p:sp>
      <p:sp>
        <p:nvSpPr>
          <p:cNvPr id="13" name="Oval 15"/>
          <p:cNvSpPr>
            <a:spLocks noChangeArrowheads="1"/>
          </p:cNvSpPr>
          <p:nvPr/>
        </p:nvSpPr>
        <p:spPr bwMode="auto">
          <a:xfrm>
            <a:off x="5719746" y="486726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795946" y="494346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5</a:t>
            </a:r>
          </a:p>
        </p:txBody>
      </p:sp>
      <p:sp>
        <p:nvSpPr>
          <p:cNvPr id="15" name="Oval 17"/>
          <p:cNvSpPr>
            <a:spLocks noChangeArrowheads="1"/>
          </p:cNvSpPr>
          <p:nvPr/>
        </p:nvSpPr>
        <p:spPr bwMode="auto">
          <a:xfrm>
            <a:off x="5186346" y="601026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5262546" y="608646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6</a:t>
            </a: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6405546" y="6010268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6481746" y="6086468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7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 flipH="1">
            <a:off x="3814746" y="2886068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4805346" y="2886068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 flipH="1">
            <a:off x="3128946" y="3952868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3890946" y="3952868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5414946" y="4029068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 flipV="1">
            <a:off x="5414946" y="5248268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 flipH="1" flipV="1">
            <a:off x="6100746" y="5248268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2900346" y="335914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81-90</a:t>
            </a:r>
          </a:p>
        </p:txBody>
      </p:sp>
      <p:sp>
        <p:nvSpPr>
          <p:cNvPr id="27" name="Text Box 36"/>
          <p:cNvSpPr txBox="1">
            <a:spLocks noChangeArrowheads="1"/>
          </p:cNvSpPr>
          <p:nvPr/>
        </p:nvSpPr>
        <p:spPr bwMode="auto">
          <a:xfrm>
            <a:off x="2900346" y="358774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11-20</a:t>
            </a:r>
          </a:p>
        </p:txBody>
      </p:sp>
      <p:sp>
        <p:nvSpPr>
          <p:cNvPr id="28" name="Text Box 37"/>
          <p:cNvSpPr txBox="1">
            <a:spLocks noChangeArrowheads="1"/>
          </p:cNvSpPr>
          <p:nvPr/>
        </p:nvSpPr>
        <p:spPr bwMode="auto">
          <a:xfrm>
            <a:off x="2214546" y="457834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23-50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2214546" y="480694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81-90</a:t>
            </a:r>
          </a:p>
        </p:txBody>
      </p:sp>
      <p:sp>
        <p:nvSpPr>
          <p:cNvPr id="30" name="Text Box 39"/>
          <p:cNvSpPr txBox="1">
            <a:spLocks noChangeArrowheads="1"/>
          </p:cNvSpPr>
          <p:nvPr/>
        </p:nvSpPr>
        <p:spPr bwMode="auto">
          <a:xfrm>
            <a:off x="5643546" y="343534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23-50</a:t>
            </a:r>
          </a:p>
        </p:txBody>
      </p:sp>
      <p:sp>
        <p:nvSpPr>
          <p:cNvPr id="31" name="Text Box 40"/>
          <p:cNvSpPr txBox="1">
            <a:spLocks noChangeArrowheads="1"/>
          </p:cNvSpPr>
          <p:nvPr/>
        </p:nvSpPr>
        <p:spPr bwMode="auto">
          <a:xfrm>
            <a:off x="5643546" y="366394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60-70</a:t>
            </a:r>
          </a:p>
        </p:txBody>
      </p:sp>
      <p:sp>
        <p:nvSpPr>
          <p:cNvPr id="32" name="Text Box 41"/>
          <p:cNvSpPr txBox="1">
            <a:spLocks noChangeArrowheads="1"/>
          </p:cNvSpPr>
          <p:nvPr/>
        </p:nvSpPr>
        <p:spPr bwMode="auto">
          <a:xfrm>
            <a:off x="6329346" y="481329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60-70</a:t>
            </a:r>
          </a:p>
        </p:txBody>
      </p:sp>
      <p:sp>
        <p:nvSpPr>
          <p:cNvPr id="33" name="Text Box 42"/>
          <p:cNvSpPr txBox="1">
            <a:spLocks noChangeArrowheads="1"/>
          </p:cNvSpPr>
          <p:nvPr/>
        </p:nvSpPr>
        <p:spPr bwMode="auto">
          <a:xfrm>
            <a:off x="6329346" y="504189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11-20</a:t>
            </a:r>
          </a:p>
        </p:txBody>
      </p:sp>
      <p:sp>
        <p:nvSpPr>
          <p:cNvPr id="34" name="Text Box 43"/>
          <p:cNvSpPr txBox="1">
            <a:spLocks noChangeArrowheads="1"/>
          </p:cNvSpPr>
          <p:nvPr/>
        </p:nvSpPr>
        <p:spPr bwMode="auto">
          <a:xfrm>
            <a:off x="4652946" y="565149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23-50</a:t>
            </a:r>
          </a:p>
        </p:txBody>
      </p:sp>
      <p:sp>
        <p:nvSpPr>
          <p:cNvPr id="35" name="Text Box 44"/>
          <p:cNvSpPr txBox="1">
            <a:spLocks noChangeArrowheads="1"/>
          </p:cNvSpPr>
          <p:nvPr/>
        </p:nvSpPr>
        <p:spPr bwMode="auto">
          <a:xfrm>
            <a:off x="4652946" y="588009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60-70</a:t>
            </a:r>
          </a:p>
        </p:txBody>
      </p:sp>
      <p:sp>
        <p:nvSpPr>
          <p:cNvPr id="36" name="Text Box 45"/>
          <p:cNvSpPr txBox="1">
            <a:spLocks noChangeArrowheads="1"/>
          </p:cNvSpPr>
          <p:nvPr/>
        </p:nvSpPr>
        <p:spPr bwMode="auto">
          <a:xfrm>
            <a:off x="6938946" y="572769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23-50</a:t>
            </a:r>
          </a:p>
        </p:txBody>
      </p:sp>
      <p:sp>
        <p:nvSpPr>
          <p:cNvPr id="37" name="Text Box 46"/>
          <p:cNvSpPr txBox="1">
            <a:spLocks noChangeArrowheads="1"/>
          </p:cNvSpPr>
          <p:nvPr/>
        </p:nvSpPr>
        <p:spPr bwMode="auto">
          <a:xfrm>
            <a:off x="6938946" y="595629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81-90</a:t>
            </a:r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4424346" y="435609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11-20</a:t>
            </a:r>
          </a:p>
        </p:txBody>
      </p:sp>
      <p:sp>
        <p:nvSpPr>
          <p:cNvPr id="39" name="Text Box 48"/>
          <p:cNvSpPr txBox="1">
            <a:spLocks noChangeArrowheads="1"/>
          </p:cNvSpPr>
          <p:nvPr/>
        </p:nvSpPr>
        <p:spPr bwMode="auto">
          <a:xfrm>
            <a:off x="4424346" y="4584693"/>
            <a:ext cx="533400" cy="2222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ko-KR" sz="1400">
                <a:ea typeface="굴림" charset="-127"/>
              </a:rPr>
              <a:t>23-50</a:t>
            </a:r>
          </a:p>
        </p:txBody>
      </p:sp>
      <p:sp>
        <p:nvSpPr>
          <p:cNvPr id="40" name="Rectangle 49"/>
          <p:cNvSpPr>
            <a:spLocks noChangeArrowheads="1"/>
          </p:cNvSpPr>
          <p:nvPr/>
        </p:nvSpPr>
        <p:spPr bwMode="auto">
          <a:xfrm>
            <a:off x="2290746" y="5187943"/>
            <a:ext cx="3810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b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24</a:t>
            </a:r>
          </a:p>
        </p:txBody>
      </p:sp>
      <p:sp>
        <p:nvSpPr>
          <p:cNvPr id="41" name="Rectangle 50"/>
          <p:cNvSpPr>
            <a:spLocks noChangeArrowheads="1"/>
          </p:cNvSpPr>
          <p:nvPr/>
        </p:nvSpPr>
        <p:spPr bwMode="auto">
          <a:xfrm>
            <a:off x="2366946" y="5264143"/>
            <a:ext cx="3810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b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20</a:t>
            </a:r>
          </a:p>
        </p:txBody>
      </p:sp>
      <p:sp>
        <p:nvSpPr>
          <p:cNvPr id="42" name="Rectangle 53"/>
          <p:cNvSpPr>
            <a:spLocks noChangeArrowheads="1"/>
          </p:cNvSpPr>
          <p:nvPr/>
        </p:nvSpPr>
        <p:spPr bwMode="auto">
          <a:xfrm>
            <a:off x="2519346" y="5416543"/>
            <a:ext cx="3810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b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21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00034" y="1357298"/>
            <a:ext cx="70141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Cash non-joining ranges on a per node basis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Also will produce false positive but no false negative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8786842" y="651947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75 -0.18867 " pathEditMode="relative" ptsTypes="AA">
                                      <p:cBhvr>
                                        <p:cTn id="2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6667 -0.21086 " pathEditMode="relative" ptsTypes="AA">
                                      <p:cBhvr>
                                        <p:cTn id="3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33 -0.21086 L 0.125 -0.3662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" y="-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0" grpId="1" animBg="1"/>
      <p:bldP spid="41" grpId="0" animBg="1"/>
      <p:bldP spid="41" grpId="1" animBg="1"/>
      <p:bldP spid="41" grpId="2" animBg="1"/>
      <p:bldP spid="42" grpId="0" animBg="1"/>
      <p:bldP spid="42" grpId="1" animBg="1"/>
      <p:bldP spid="42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4562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Experiments and Results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7132081" cy="5124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Ran experiments both in simulation and on real motes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For simulation, 40 sensor nodes arranged in a grid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Use </a:t>
            </a:r>
            <a:r>
              <a:rPr lang="en-US" altLang="ko-KR" sz="24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TinyOS</a:t>
            </a: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Packet Level Simulation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Models CSMA </a:t>
            </a:r>
            <a:r>
              <a:rPr lang="en-US" altLang="ko-KR" sz="20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backoff</a:t>
            </a: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Carrier sense packet delivery model</a:t>
            </a:r>
          </a:p>
          <a:p>
            <a:pPr lvl="2">
              <a:lnSpc>
                <a:spcPct val="150000"/>
              </a:lnSpc>
            </a:pPr>
            <a:r>
              <a:rPr lang="en-US" altLang="ko-KR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- Overlap between 2 receptions leads to both being corrupted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Use </a:t>
            </a:r>
            <a:r>
              <a:rPr lang="en-US" altLang="ko-KR" sz="24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TinyOS</a:t>
            </a: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24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MintRoute</a:t>
            </a: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for </a:t>
            </a:r>
            <a:r>
              <a:rPr lang="en-US" altLang="ko-KR" sz="24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MultiHop</a:t>
            </a: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Routing Layer</a:t>
            </a:r>
          </a:p>
          <a:p>
            <a:pPr>
              <a:lnSpc>
                <a:spcPct val="200000"/>
              </a:lnSpc>
            </a:pP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786842" y="651947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7485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REED performs Well at most </a:t>
            </a:r>
            <a:r>
              <a:rPr lang="en-US" altLang="ko-KR" sz="3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Selectivities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320800" y="1379538"/>
          <a:ext cx="6207125" cy="4868862"/>
        </p:xfrm>
        <a:graphic>
          <a:graphicData uri="http://schemas.openxmlformats.org/presentationml/2006/ole">
            <p:oleObj spid="_x0000_s5123" name="Chart" r:id="rId3" imgW="6495898" imgH="4581549" progId="Excel.Sheet.8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86842" y="651947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oleChartEl type="series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oleChartEl type="series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oleChartEl type="series" lvl="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123" grpId="0" uiExpand="1" bld="series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7401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REED Algorithm Overhead is Negligible 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2"/>
          <p:cNvGraphicFramePr>
            <a:graphicFrameLocks noGrp="1" noChangeAspect="1"/>
          </p:cNvGraphicFramePr>
          <p:nvPr>
            <p:ph/>
          </p:nvPr>
        </p:nvGraphicFramePr>
        <p:xfrm>
          <a:off x="1285852" y="1357298"/>
          <a:ext cx="6618287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786842" y="651947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334012"/>
            <a:ext cx="79591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Simulated Results Match Real Results From motes</a:t>
            </a:r>
            <a:endParaRPr lang="ko-KR" alt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214554"/>
            <a:ext cx="6962775" cy="3208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34" y="1610013"/>
            <a:ext cx="74863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Ran REED algorithm on a simple 5 node sensor network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86842" y="651947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304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 (1/2)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85860"/>
            <a:ext cx="8666155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Contributions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Complex filters </a:t>
            </a:r>
            <a:r>
              <a:rPr lang="ko-KR" altLang="en-US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→</a:t>
            </a: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table of expressions </a:t>
            </a:r>
            <a:r>
              <a:rPr lang="ko-KR" altLang="en-US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→</a:t>
            </a: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join</a:t>
            </a: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REED algorithms capable of </a:t>
            </a:r>
          </a:p>
          <a:p>
            <a:pPr lvl="2">
              <a:lnSpc>
                <a:spcPct val="150000"/>
              </a:lnSpc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- Running with limited amounts of RAM</a:t>
            </a:r>
          </a:p>
          <a:p>
            <a:pPr lvl="2">
              <a:lnSpc>
                <a:spcPct val="150000"/>
              </a:lnSpc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- Robustness in the face of message loss and node failure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Experiments show benefits of doing complex join-based filters </a:t>
            </a:r>
          </a:p>
          <a:p>
            <a:pPr lvl="1">
              <a:lnSpc>
                <a:spcPct val="150000"/>
              </a:lnSpc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  in the sensor network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endParaRPr lang="en-US" altLang="ko-KR" sz="32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6842" y="651947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3044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 (2/2)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1285860"/>
            <a:ext cx="8018542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Motivating Applications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Industrial Process control</a:t>
            </a:r>
          </a:p>
          <a:p>
            <a:pPr lvl="2">
              <a:lnSpc>
                <a:spcPct val="150000"/>
              </a:lnSpc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- Distributed sensors measure environmental variables</a:t>
            </a:r>
          </a:p>
          <a:p>
            <a:pPr lvl="2">
              <a:lnSpc>
                <a:spcPct val="150000"/>
              </a:lnSpc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- Want to know if exceptional condition is reached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Failure and Outlier Detection </a:t>
            </a:r>
          </a:p>
          <a:p>
            <a:pPr lvl="2">
              <a:lnSpc>
                <a:spcPct val="150000"/>
              </a:lnSpc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- Look for de-correlated sensor readings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Power scheduling</a:t>
            </a:r>
          </a:p>
          <a:p>
            <a:pPr lvl="2">
              <a:lnSpc>
                <a:spcPct val="150000"/>
              </a:lnSpc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- Minimize power consumption by distributing work across sensors</a:t>
            </a:r>
          </a:p>
          <a:p>
            <a:pPr>
              <a:lnSpc>
                <a:spcPct val="200000"/>
              </a:lnSpc>
              <a:buFont typeface="Wingdings" pitchFamily="2" charset="2"/>
              <a:buChar char="l"/>
            </a:pPr>
            <a:endParaRPr lang="en-US" altLang="ko-KR" sz="32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6842" y="6519470"/>
            <a:ext cx="5000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14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17572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Contents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547891"/>
            <a:ext cx="451521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What problem?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Constraints : Sensor Networks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Sensor Database Motivation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Naïve Join Algorithm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Ideal Join Algorithm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REED Algorithm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Bloom Filter Optimization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2968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Problem?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1895765"/>
            <a:ext cx="61534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 Complex data filtering in sensor networks.</a:t>
            </a:r>
          </a:p>
        </p:txBody>
      </p:sp>
      <p:pic>
        <p:nvPicPr>
          <p:cNvPr id="5" name="Picture 4" descr="factory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32" y="3000372"/>
            <a:ext cx="5143536" cy="3042938"/>
          </a:xfrm>
          <a:noFill/>
          <a:ln/>
        </p:spPr>
      </p:pic>
      <p:sp>
        <p:nvSpPr>
          <p:cNvPr id="7" name="TextBox 6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6454" y="272457"/>
            <a:ext cx="55472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Constraints : Sensor Networks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7149714" cy="46474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Sensor nodes are small, battery-powered devices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7Mhz processor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38.6Kbps radio with ~100 feet range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4K RAM, 128K Program Flash, 512K Data Flash</a:t>
            </a:r>
          </a:p>
          <a:p>
            <a:pPr lvl="1">
              <a:buFont typeface="Arial" pitchFamily="34" charset="0"/>
              <a:buChar char="•"/>
            </a:pP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>
              <a:buFont typeface="Arial" pitchFamily="34" charset="0"/>
              <a:buChar char="•"/>
            </a:pPr>
            <a:endParaRPr lang="en-US" altLang="ko-KR" sz="2000" dirty="0" smtClean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lvl="1"/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Power conservation is important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sensing and transmitting data typically dominate power usage</a:t>
            </a:r>
            <a:endParaRPr lang="en-US" altLang="ko-KR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118"/>
          <p:cNvGrpSpPr>
            <a:grpSpLocks/>
          </p:cNvGrpSpPr>
          <p:nvPr/>
        </p:nvGrpSpPr>
        <p:grpSpPr bwMode="auto">
          <a:xfrm>
            <a:off x="1214433" y="2882912"/>
            <a:ext cx="2714625" cy="2260600"/>
            <a:chOff x="860" y="2845"/>
            <a:chExt cx="1864" cy="1552"/>
          </a:xfrm>
        </p:grpSpPr>
        <p:pic>
          <p:nvPicPr>
            <p:cNvPr id="9" name="Picture 119"/>
            <p:cNvPicPr>
              <a:picLocks noChangeAspect="1" noChangeArrowheads="1"/>
            </p:cNvPicPr>
            <p:nvPr/>
          </p:nvPicPr>
          <p:blipFill>
            <a:blip r:embed="rId2"/>
            <a:srcRect r="24792" b="16531"/>
            <a:stretch>
              <a:fillRect/>
            </a:stretch>
          </p:blipFill>
          <p:spPr bwMode="auto">
            <a:xfrm>
              <a:off x="860" y="2845"/>
              <a:ext cx="1864" cy="1552"/>
            </a:xfrm>
            <a:prstGeom prst="rect">
              <a:avLst/>
            </a:prstGeom>
            <a:noFill/>
          </p:spPr>
        </p:pic>
        <p:sp>
          <p:nvSpPr>
            <p:cNvPr id="10" name="Text Box 120"/>
            <p:cNvSpPr txBox="1">
              <a:spLocks noChangeArrowheads="1"/>
            </p:cNvSpPr>
            <p:nvPr/>
          </p:nvSpPr>
          <p:spPr bwMode="auto">
            <a:xfrm>
              <a:off x="1500" y="2897"/>
              <a:ext cx="1083" cy="565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Comic Sans MS" pitchFamily="66" charset="0"/>
                  <a:ea typeface="굴림" charset="-127"/>
                </a:rPr>
                <a:t>Berkeley Mote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5124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Sensor Database Motivation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6432787" cy="399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Programming application is hard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Limited power budget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2000" dirty="0" err="1" smtClean="0">
                <a:latin typeface="Times New Roman" pitchFamily="18" charset="0"/>
                <a:ea typeface="굴림" charset="-127"/>
                <a:cs typeface="Times New Roman" pitchFamily="18" charset="0"/>
              </a:rPr>
              <a:t>Lossy</a:t>
            </a: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, low bandwidth communication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Required long-lived, zero admin deployments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Distributed Algorithms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Limited tools, debugging interfaces</a:t>
            </a:r>
          </a:p>
          <a:p>
            <a:pPr lvl="1">
              <a:lnSpc>
                <a:spcPct val="150000"/>
              </a:lnSpc>
            </a:pPr>
            <a:endParaRPr lang="en-US" altLang="ko-K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Solution : database style interface(e.g. Tiny DB)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39451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Naïve Join Algorithm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Rectangle 180"/>
          <p:cNvSpPr>
            <a:spLocks noChangeArrowheads="1"/>
          </p:cNvSpPr>
          <p:nvPr/>
        </p:nvSpPr>
        <p:spPr bwMode="auto">
          <a:xfrm>
            <a:off x="2000232" y="2285992"/>
            <a:ext cx="1214446" cy="48577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72" name="Text Box 181"/>
          <p:cNvSpPr txBox="1">
            <a:spLocks noChangeArrowheads="1"/>
          </p:cNvSpPr>
          <p:nvPr/>
        </p:nvSpPr>
        <p:spPr bwMode="auto">
          <a:xfrm>
            <a:off x="1647828" y="231451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2000" b="1" dirty="0">
                <a:latin typeface="Times New Roman" pitchFamily="18" charset="0"/>
                <a:ea typeface="굴림" charset="-127"/>
                <a:cs typeface="Times New Roman" pitchFamily="18" charset="0"/>
              </a:rPr>
              <a:t>Root </a:t>
            </a:r>
            <a:r>
              <a:rPr lang="en-US" altLang="ko-KR" sz="2000" b="1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0</a:t>
            </a:r>
            <a:endParaRPr lang="en-US" altLang="ko-KR" sz="2000" b="1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sp>
        <p:nvSpPr>
          <p:cNvPr id="73" name="Oval 182"/>
          <p:cNvSpPr>
            <a:spLocks noChangeArrowheads="1"/>
          </p:cNvSpPr>
          <p:nvPr/>
        </p:nvSpPr>
        <p:spPr bwMode="auto">
          <a:xfrm>
            <a:off x="1647828" y="345756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74" name="Text Box 183"/>
          <p:cNvSpPr txBox="1">
            <a:spLocks noChangeArrowheads="1"/>
          </p:cNvSpPr>
          <p:nvPr/>
        </p:nvSpPr>
        <p:spPr bwMode="auto">
          <a:xfrm>
            <a:off x="1724028" y="3533764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1</a:t>
            </a:r>
          </a:p>
        </p:txBody>
      </p:sp>
      <p:sp>
        <p:nvSpPr>
          <p:cNvPr id="75" name="Oval 184"/>
          <p:cNvSpPr>
            <a:spLocks noChangeArrowheads="1"/>
          </p:cNvSpPr>
          <p:nvPr/>
        </p:nvSpPr>
        <p:spPr bwMode="auto">
          <a:xfrm>
            <a:off x="3248028" y="345756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76" name="Text Box 185"/>
          <p:cNvSpPr txBox="1">
            <a:spLocks noChangeArrowheads="1"/>
          </p:cNvSpPr>
          <p:nvPr/>
        </p:nvSpPr>
        <p:spPr bwMode="auto">
          <a:xfrm>
            <a:off x="3324228" y="353376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2</a:t>
            </a:r>
          </a:p>
        </p:txBody>
      </p:sp>
      <p:sp>
        <p:nvSpPr>
          <p:cNvPr id="77" name="Oval 186"/>
          <p:cNvSpPr>
            <a:spLocks noChangeArrowheads="1"/>
          </p:cNvSpPr>
          <p:nvPr/>
        </p:nvSpPr>
        <p:spPr bwMode="auto">
          <a:xfrm>
            <a:off x="962028" y="475296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78" name="Text Box 187"/>
          <p:cNvSpPr txBox="1">
            <a:spLocks noChangeArrowheads="1"/>
          </p:cNvSpPr>
          <p:nvPr/>
        </p:nvSpPr>
        <p:spPr bwMode="auto">
          <a:xfrm>
            <a:off x="1038228" y="482916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3</a:t>
            </a:r>
          </a:p>
        </p:txBody>
      </p:sp>
      <p:sp>
        <p:nvSpPr>
          <p:cNvPr id="79" name="Oval 188"/>
          <p:cNvSpPr>
            <a:spLocks noChangeArrowheads="1"/>
          </p:cNvSpPr>
          <p:nvPr/>
        </p:nvSpPr>
        <p:spPr bwMode="auto">
          <a:xfrm>
            <a:off x="2257428" y="475296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80" name="Text Box 189"/>
          <p:cNvSpPr txBox="1">
            <a:spLocks noChangeArrowheads="1"/>
          </p:cNvSpPr>
          <p:nvPr/>
        </p:nvSpPr>
        <p:spPr bwMode="auto">
          <a:xfrm>
            <a:off x="2333628" y="4829164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4</a:t>
            </a:r>
          </a:p>
        </p:txBody>
      </p:sp>
      <p:sp>
        <p:nvSpPr>
          <p:cNvPr id="81" name="Oval 190"/>
          <p:cNvSpPr>
            <a:spLocks noChangeArrowheads="1"/>
          </p:cNvSpPr>
          <p:nvPr/>
        </p:nvSpPr>
        <p:spPr bwMode="auto">
          <a:xfrm>
            <a:off x="3857628" y="475296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82" name="Text Box 191"/>
          <p:cNvSpPr txBox="1">
            <a:spLocks noChangeArrowheads="1"/>
          </p:cNvSpPr>
          <p:nvPr/>
        </p:nvSpPr>
        <p:spPr bwMode="auto">
          <a:xfrm>
            <a:off x="3933828" y="482916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5</a:t>
            </a:r>
          </a:p>
        </p:txBody>
      </p:sp>
      <p:sp>
        <p:nvSpPr>
          <p:cNvPr id="83" name="Oval 192"/>
          <p:cNvSpPr>
            <a:spLocks noChangeArrowheads="1"/>
          </p:cNvSpPr>
          <p:nvPr/>
        </p:nvSpPr>
        <p:spPr bwMode="auto">
          <a:xfrm>
            <a:off x="3324228" y="589596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84" name="Text Box 193"/>
          <p:cNvSpPr txBox="1">
            <a:spLocks noChangeArrowheads="1"/>
          </p:cNvSpPr>
          <p:nvPr/>
        </p:nvSpPr>
        <p:spPr bwMode="auto">
          <a:xfrm>
            <a:off x="3400428" y="5972164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6</a:t>
            </a:r>
          </a:p>
        </p:txBody>
      </p:sp>
      <p:sp>
        <p:nvSpPr>
          <p:cNvPr id="85" name="Oval 194"/>
          <p:cNvSpPr>
            <a:spLocks noChangeArrowheads="1"/>
          </p:cNvSpPr>
          <p:nvPr/>
        </p:nvSpPr>
        <p:spPr bwMode="auto">
          <a:xfrm>
            <a:off x="4543428" y="5895964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86" name="Text Box 195"/>
          <p:cNvSpPr txBox="1">
            <a:spLocks noChangeArrowheads="1"/>
          </p:cNvSpPr>
          <p:nvPr/>
        </p:nvSpPr>
        <p:spPr bwMode="auto">
          <a:xfrm>
            <a:off x="4619628" y="5972164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7</a:t>
            </a:r>
          </a:p>
        </p:txBody>
      </p:sp>
      <p:sp>
        <p:nvSpPr>
          <p:cNvPr id="87" name="Line 196"/>
          <p:cNvSpPr>
            <a:spLocks noChangeShapeType="1"/>
          </p:cNvSpPr>
          <p:nvPr/>
        </p:nvSpPr>
        <p:spPr bwMode="auto">
          <a:xfrm flipH="1">
            <a:off x="1952628" y="2776518"/>
            <a:ext cx="404794" cy="681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88" name="Line 197"/>
          <p:cNvSpPr>
            <a:spLocks noChangeShapeType="1"/>
          </p:cNvSpPr>
          <p:nvPr/>
        </p:nvSpPr>
        <p:spPr bwMode="auto">
          <a:xfrm>
            <a:off x="2857488" y="2776518"/>
            <a:ext cx="542940" cy="6810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89" name="Line 198"/>
          <p:cNvSpPr>
            <a:spLocks noChangeShapeType="1"/>
          </p:cNvSpPr>
          <p:nvPr/>
        </p:nvSpPr>
        <p:spPr bwMode="auto">
          <a:xfrm flipH="1">
            <a:off x="1266828" y="3838564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0" name="Line 199"/>
          <p:cNvSpPr>
            <a:spLocks noChangeShapeType="1"/>
          </p:cNvSpPr>
          <p:nvPr/>
        </p:nvSpPr>
        <p:spPr bwMode="auto">
          <a:xfrm>
            <a:off x="2028828" y="3838564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1" name="Line 200"/>
          <p:cNvSpPr>
            <a:spLocks noChangeShapeType="1"/>
          </p:cNvSpPr>
          <p:nvPr/>
        </p:nvSpPr>
        <p:spPr bwMode="auto">
          <a:xfrm>
            <a:off x="3552828" y="3914764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2" name="Line 201"/>
          <p:cNvSpPr>
            <a:spLocks noChangeShapeType="1"/>
          </p:cNvSpPr>
          <p:nvPr/>
        </p:nvSpPr>
        <p:spPr bwMode="auto">
          <a:xfrm flipV="1">
            <a:off x="3552828" y="513396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3" name="Line 202"/>
          <p:cNvSpPr>
            <a:spLocks noChangeShapeType="1"/>
          </p:cNvSpPr>
          <p:nvPr/>
        </p:nvSpPr>
        <p:spPr bwMode="auto">
          <a:xfrm flipH="1" flipV="1">
            <a:off x="4238628" y="5133964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94" name="Rectangle 203"/>
          <p:cNvSpPr>
            <a:spLocks noChangeArrowheads="1"/>
          </p:cNvSpPr>
          <p:nvPr/>
        </p:nvSpPr>
        <p:spPr bwMode="auto">
          <a:xfrm>
            <a:off x="4924428" y="2162164"/>
            <a:ext cx="5334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95" name="Rectangle 204"/>
          <p:cNvSpPr>
            <a:spLocks noChangeArrowheads="1"/>
          </p:cNvSpPr>
          <p:nvPr/>
        </p:nvSpPr>
        <p:spPr bwMode="auto">
          <a:xfrm>
            <a:off x="4924428" y="2466964"/>
            <a:ext cx="5334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96" name="Rectangle 205"/>
          <p:cNvSpPr>
            <a:spLocks noChangeArrowheads="1"/>
          </p:cNvSpPr>
          <p:nvPr/>
        </p:nvSpPr>
        <p:spPr bwMode="auto">
          <a:xfrm>
            <a:off x="4924428" y="2771764"/>
            <a:ext cx="5334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97" name="Rectangle 206"/>
          <p:cNvSpPr>
            <a:spLocks noChangeArrowheads="1"/>
          </p:cNvSpPr>
          <p:nvPr/>
        </p:nvSpPr>
        <p:spPr bwMode="auto">
          <a:xfrm>
            <a:off x="4924428" y="1857364"/>
            <a:ext cx="5334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A</a:t>
            </a:r>
          </a:p>
        </p:txBody>
      </p:sp>
      <p:graphicFrame>
        <p:nvGraphicFramePr>
          <p:cNvPr id="98" name="Group 211"/>
          <p:cNvGraphicFramePr>
            <a:graphicFrameLocks noGrp="1"/>
          </p:cNvGraphicFramePr>
          <p:nvPr/>
        </p:nvGraphicFramePr>
        <p:xfrm>
          <a:off x="4391028" y="4524364"/>
          <a:ext cx="533400" cy="274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9" name="Rectangle 223"/>
          <p:cNvSpPr>
            <a:spLocks noChangeArrowheads="1"/>
          </p:cNvSpPr>
          <p:nvPr/>
        </p:nvSpPr>
        <p:spPr bwMode="auto">
          <a:xfrm>
            <a:off x="4929190" y="2162164"/>
            <a:ext cx="5334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100" name="Text Box 224"/>
          <p:cNvSpPr txBox="1">
            <a:spLocks noChangeArrowheads="1"/>
          </p:cNvSpPr>
          <p:nvPr/>
        </p:nvSpPr>
        <p:spPr bwMode="auto">
          <a:xfrm>
            <a:off x="4238628" y="2085964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800" b="1">
                <a:ea typeface="굴림" charset="-127"/>
              </a:rPr>
              <a:t>X</a:t>
            </a:r>
          </a:p>
        </p:txBody>
      </p:sp>
      <p:sp>
        <p:nvSpPr>
          <p:cNvPr id="101" name="Line 225"/>
          <p:cNvSpPr>
            <a:spLocks noChangeShapeType="1"/>
          </p:cNvSpPr>
          <p:nvPr/>
        </p:nvSpPr>
        <p:spPr bwMode="auto">
          <a:xfrm>
            <a:off x="4343403" y="2214552"/>
            <a:ext cx="0" cy="265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102" name="Line 226"/>
          <p:cNvSpPr>
            <a:spLocks noChangeShapeType="1"/>
          </p:cNvSpPr>
          <p:nvPr/>
        </p:nvSpPr>
        <p:spPr bwMode="auto">
          <a:xfrm>
            <a:off x="4554541" y="2214552"/>
            <a:ext cx="0" cy="265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103" name="Group 228"/>
          <p:cNvGraphicFramePr>
            <a:graphicFrameLocks noGrp="1"/>
          </p:cNvGraphicFramePr>
          <p:nvPr/>
        </p:nvGraphicFramePr>
        <p:xfrm>
          <a:off x="5076828" y="5699114"/>
          <a:ext cx="533400" cy="274320"/>
        </p:xfrm>
        <a:graphic>
          <a:graphicData uri="http://schemas.openxmlformats.org/drawingml/2006/table">
            <a:tbl>
              <a:tblPr/>
              <a:tblGrid>
                <a:gridCol w="533400"/>
              </a:tblGrid>
              <a:tr h="27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>
                        <a:alpha val="8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04" name="Text Box 234"/>
          <p:cNvSpPr txBox="1">
            <a:spLocks noChangeArrowheads="1"/>
          </p:cNvSpPr>
          <p:nvPr/>
        </p:nvSpPr>
        <p:spPr bwMode="auto">
          <a:xfrm>
            <a:off x="4371988" y="3152764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dirty="0">
                <a:latin typeface="Times New Roman" pitchFamily="18" charset="0"/>
                <a:ea typeface="굴림" charset="-127"/>
                <a:cs typeface="Times New Roman" pitchFamily="18" charset="0"/>
              </a:rPr>
              <a:t>Predicate Table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500034" y="1357298"/>
            <a:ext cx="7856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Send all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from data table to root : perform join at root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6821E-7 L -0.04166 -0.1396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13965 L -0.0875 -0.31954 " pathEditMode="relative" rAng="0" ptsTypes="AA">
                                      <p:cBhvr>
                                        <p:cTn id="1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75 -0.31991 L -0.00417 -0.34213 " pathEditMode="relative" rAng="0" ptsTypes="AA">
                                      <p:cBhvr>
                                        <p:cTn id="3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-1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34213 L 0.1875 -0.34213 " pathEditMode="relative" rAng="0" ptsTypes="AA">
                                      <p:cBhvr>
                                        <p:cTn id="43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0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15607E-7 L 0.1875 -1.15607E-7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46821E-7 L -0.04166 -0.13965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13965 L -0.1125 -0.31306 " pathEditMode="relative" rAng="0" ptsTypes="AA">
                                      <p:cBhvr>
                                        <p:cTn id="6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667 -0.31075 L -0.1625 -0.50173 " pathEditMode="relative" rAng="0" ptsTypes="AA">
                                      <p:cBhvr>
                                        <p:cTn id="70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  <p:bldP spid="99" grpId="1" animBg="1"/>
      <p:bldP spid="100" grpId="0"/>
      <p:bldP spid="100" grpId="1"/>
      <p:bldP spid="100" grpId="2"/>
      <p:bldP spid="100" grpId="3"/>
      <p:bldP spid="101" grpId="0" animBg="1"/>
      <p:bldP spid="101" grpId="1" animBg="1"/>
      <p:bldP spid="101" grpId="2" animBg="1"/>
      <p:bldP spid="101" grpId="3" animBg="1"/>
      <p:bldP spid="102" grpId="0" animBg="1"/>
      <p:bldP spid="102" grpId="1" animBg="1"/>
      <p:bldP spid="102" grpId="2" animBg="1"/>
      <p:bldP spid="102" grpId="3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37623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Ideal join Algorithm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3964547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Send join table to each node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At node, perform join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Problem : severe node 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memory constraints</a:t>
            </a:r>
          </a:p>
        </p:txBody>
      </p:sp>
      <p:sp>
        <p:nvSpPr>
          <p:cNvPr id="4" name="Rectangle 134"/>
          <p:cNvSpPr>
            <a:spLocks noChangeArrowheads="1"/>
          </p:cNvSpPr>
          <p:nvPr/>
        </p:nvSpPr>
        <p:spPr bwMode="auto">
          <a:xfrm>
            <a:off x="4643438" y="1857364"/>
            <a:ext cx="1285884" cy="53343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5" name="Text Box 135"/>
          <p:cNvSpPr txBox="1">
            <a:spLocks noChangeArrowheads="1"/>
          </p:cNvSpPr>
          <p:nvPr/>
        </p:nvSpPr>
        <p:spPr bwMode="auto">
          <a:xfrm>
            <a:off x="4386274" y="1906777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2000" b="1" dirty="0">
                <a:latin typeface="Times New Roman" pitchFamily="18" charset="0"/>
                <a:ea typeface="굴림" charset="-127"/>
                <a:cs typeface="Times New Roman" pitchFamily="18" charset="0"/>
              </a:rPr>
              <a:t>Root </a:t>
            </a:r>
            <a:r>
              <a:rPr lang="en-US" altLang="ko-KR" sz="2000" b="1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0</a:t>
            </a:r>
            <a:endParaRPr lang="en-US" altLang="ko-KR" sz="2000" b="1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</p:txBody>
      </p:sp>
      <p:sp>
        <p:nvSpPr>
          <p:cNvPr id="6" name="Oval 136"/>
          <p:cNvSpPr>
            <a:spLocks noChangeArrowheads="1"/>
          </p:cNvSpPr>
          <p:nvPr/>
        </p:nvSpPr>
        <p:spPr bwMode="auto">
          <a:xfrm>
            <a:off x="4267200" y="307659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Text Box 137"/>
          <p:cNvSpPr txBox="1">
            <a:spLocks noChangeArrowheads="1"/>
          </p:cNvSpPr>
          <p:nvPr/>
        </p:nvSpPr>
        <p:spPr bwMode="auto">
          <a:xfrm>
            <a:off x="4343400" y="3152796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1</a:t>
            </a:r>
          </a:p>
        </p:txBody>
      </p:sp>
      <p:sp>
        <p:nvSpPr>
          <p:cNvPr id="8" name="Oval 138"/>
          <p:cNvSpPr>
            <a:spLocks noChangeArrowheads="1"/>
          </p:cNvSpPr>
          <p:nvPr/>
        </p:nvSpPr>
        <p:spPr bwMode="auto">
          <a:xfrm>
            <a:off x="5867400" y="307659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Text Box 139"/>
          <p:cNvSpPr txBox="1">
            <a:spLocks noChangeArrowheads="1"/>
          </p:cNvSpPr>
          <p:nvPr/>
        </p:nvSpPr>
        <p:spPr bwMode="auto">
          <a:xfrm>
            <a:off x="5943600" y="315279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2</a:t>
            </a:r>
          </a:p>
        </p:txBody>
      </p:sp>
      <p:sp>
        <p:nvSpPr>
          <p:cNvPr id="10" name="Oval 140"/>
          <p:cNvSpPr>
            <a:spLocks noChangeArrowheads="1"/>
          </p:cNvSpPr>
          <p:nvPr/>
        </p:nvSpPr>
        <p:spPr bwMode="auto">
          <a:xfrm>
            <a:off x="3581400" y="437199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Text Box 141"/>
          <p:cNvSpPr txBox="1">
            <a:spLocks noChangeArrowheads="1"/>
          </p:cNvSpPr>
          <p:nvPr/>
        </p:nvSpPr>
        <p:spPr bwMode="auto">
          <a:xfrm>
            <a:off x="3657600" y="444819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3</a:t>
            </a:r>
          </a:p>
        </p:txBody>
      </p:sp>
      <p:sp>
        <p:nvSpPr>
          <p:cNvPr id="12" name="Oval 142"/>
          <p:cNvSpPr>
            <a:spLocks noChangeArrowheads="1"/>
          </p:cNvSpPr>
          <p:nvPr/>
        </p:nvSpPr>
        <p:spPr bwMode="auto">
          <a:xfrm>
            <a:off x="4876800" y="437199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Text Box 143"/>
          <p:cNvSpPr txBox="1">
            <a:spLocks noChangeArrowheads="1"/>
          </p:cNvSpPr>
          <p:nvPr/>
        </p:nvSpPr>
        <p:spPr bwMode="auto">
          <a:xfrm>
            <a:off x="4953000" y="4448196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4</a:t>
            </a:r>
          </a:p>
        </p:txBody>
      </p:sp>
      <p:sp>
        <p:nvSpPr>
          <p:cNvPr id="14" name="Oval 144"/>
          <p:cNvSpPr>
            <a:spLocks noChangeArrowheads="1"/>
          </p:cNvSpPr>
          <p:nvPr/>
        </p:nvSpPr>
        <p:spPr bwMode="auto">
          <a:xfrm>
            <a:off x="6477000" y="437199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Text Box 145"/>
          <p:cNvSpPr txBox="1">
            <a:spLocks noChangeArrowheads="1"/>
          </p:cNvSpPr>
          <p:nvPr/>
        </p:nvSpPr>
        <p:spPr bwMode="auto">
          <a:xfrm>
            <a:off x="6553200" y="444819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5</a:t>
            </a:r>
          </a:p>
        </p:txBody>
      </p:sp>
      <p:sp>
        <p:nvSpPr>
          <p:cNvPr id="16" name="Oval 146"/>
          <p:cNvSpPr>
            <a:spLocks noChangeArrowheads="1"/>
          </p:cNvSpPr>
          <p:nvPr/>
        </p:nvSpPr>
        <p:spPr bwMode="auto">
          <a:xfrm>
            <a:off x="5943600" y="551499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7" name="Text Box 147"/>
          <p:cNvSpPr txBox="1">
            <a:spLocks noChangeArrowheads="1"/>
          </p:cNvSpPr>
          <p:nvPr/>
        </p:nvSpPr>
        <p:spPr bwMode="auto">
          <a:xfrm>
            <a:off x="6019800" y="559119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6</a:t>
            </a:r>
          </a:p>
        </p:txBody>
      </p:sp>
      <p:sp>
        <p:nvSpPr>
          <p:cNvPr id="18" name="Oval 148"/>
          <p:cNvSpPr>
            <a:spLocks noChangeArrowheads="1"/>
          </p:cNvSpPr>
          <p:nvPr/>
        </p:nvSpPr>
        <p:spPr bwMode="auto">
          <a:xfrm>
            <a:off x="7162800" y="5514996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9" name="Text Box 149"/>
          <p:cNvSpPr txBox="1">
            <a:spLocks noChangeArrowheads="1"/>
          </p:cNvSpPr>
          <p:nvPr/>
        </p:nvSpPr>
        <p:spPr bwMode="auto">
          <a:xfrm>
            <a:off x="7239000" y="5591196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7</a:t>
            </a:r>
          </a:p>
        </p:txBody>
      </p:sp>
      <p:sp>
        <p:nvSpPr>
          <p:cNvPr id="20" name="Line 150"/>
          <p:cNvSpPr>
            <a:spLocks noChangeShapeType="1"/>
          </p:cNvSpPr>
          <p:nvPr/>
        </p:nvSpPr>
        <p:spPr bwMode="auto">
          <a:xfrm flipH="1">
            <a:off x="4572000" y="2390796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1" name="Line 151"/>
          <p:cNvSpPr>
            <a:spLocks noChangeShapeType="1"/>
          </p:cNvSpPr>
          <p:nvPr/>
        </p:nvSpPr>
        <p:spPr bwMode="auto">
          <a:xfrm>
            <a:off x="5562600" y="2390796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2" name="Line 152"/>
          <p:cNvSpPr>
            <a:spLocks noChangeShapeType="1"/>
          </p:cNvSpPr>
          <p:nvPr/>
        </p:nvSpPr>
        <p:spPr bwMode="auto">
          <a:xfrm flipH="1">
            <a:off x="3886200" y="3457596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3" name="Line 153"/>
          <p:cNvSpPr>
            <a:spLocks noChangeShapeType="1"/>
          </p:cNvSpPr>
          <p:nvPr/>
        </p:nvSpPr>
        <p:spPr bwMode="auto">
          <a:xfrm>
            <a:off x="4648200" y="3457596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" name="Line 154"/>
          <p:cNvSpPr>
            <a:spLocks noChangeShapeType="1"/>
          </p:cNvSpPr>
          <p:nvPr/>
        </p:nvSpPr>
        <p:spPr bwMode="auto">
          <a:xfrm>
            <a:off x="6172200" y="3533796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5" name="Line 155"/>
          <p:cNvSpPr>
            <a:spLocks noChangeShapeType="1"/>
          </p:cNvSpPr>
          <p:nvPr/>
        </p:nvSpPr>
        <p:spPr bwMode="auto">
          <a:xfrm flipV="1">
            <a:off x="6172200" y="4752996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6" name="Line 156"/>
          <p:cNvSpPr>
            <a:spLocks noChangeShapeType="1"/>
          </p:cNvSpPr>
          <p:nvPr/>
        </p:nvSpPr>
        <p:spPr bwMode="auto">
          <a:xfrm flipH="1" flipV="1">
            <a:off x="6858000" y="4752996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7" name="Rectangle 159"/>
          <p:cNvSpPr>
            <a:spLocks noChangeArrowheads="1"/>
          </p:cNvSpPr>
          <p:nvPr/>
        </p:nvSpPr>
        <p:spPr bwMode="auto">
          <a:xfrm>
            <a:off x="3200400" y="43719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sp>
        <p:nvSpPr>
          <p:cNvPr id="28" name="Rectangle 165"/>
          <p:cNvSpPr>
            <a:spLocks noChangeArrowheads="1"/>
          </p:cNvSpPr>
          <p:nvPr/>
        </p:nvSpPr>
        <p:spPr bwMode="auto">
          <a:xfrm>
            <a:off x="3200400" y="46005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29" name="Rectangle 166"/>
          <p:cNvSpPr>
            <a:spLocks noChangeArrowheads="1"/>
          </p:cNvSpPr>
          <p:nvPr/>
        </p:nvSpPr>
        <p:spPr bwMode="auto">
          <a:xfrm>
            <a:off x="3200400" y="48291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30" name="Rectangle 167"/>
          <p:cNvSpPr>
            <a:spLocks noChangeArrowheads="1"/>
          </p:cNvSpPr>
          <p:nvPr/>
        </p:nvSpPr>
        <p:spPr bwMode="auto">
          <a:xfrm>
            <a:off x="3200400" y="50577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31" name="Rectangle 168"/>
          <p:cNvSpPr>
            <a:spLocks noChangeArrowheads="1"/>
          </p:cNvSpPr>
          <p:nvPr/>
        </p:nvSpPr>
        <p:spPr bwMode="auto">
          <a:xfrm>
            <a:off x="4572000" y="43719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sp>
        <p:nvSpPr>
          <p:cNvPr id="32" name="Rectangle 169"/>
          <p:cNvSpPr>
            <a:spLocks noChangeArrowheads="1"/>
          </p:cNvSpPr>
          <p:nvPr/>
        </p:nvSpPr>
        <p:spPr bwMode="auto">
          <a:xfrm>
            <a:off x="4572000" y="46005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33" name="Rectangle 170"/>
          <p:cNvSpPr>
            <a:spLocks noChangeArrowheads="1"/>
          </p:cNvSpPr>
          <p:nvPr/>
        </p:nvSpPr>
        <p:spPr bwMode="auto">
          <a:xfrm>
            <a:off x="4572000" y="48291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34" name="Rectangle 171"/>
          <p:cNvSpPr>
            <a:spLocks noChangeArrowheads="1"/>
          </p:cNvSpPr>
          <p:nvPr/>
        </p:nvSpPr>
        <p:spPr bwMode="auto">
          <a:xfrm>
            <a:off x="4572000" y="50577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35" name="Rectangle 172"/>
          <p:cNvSpPr>
            <a:spLocks noChangeArrowheads="1"/>
          </p:cNvSpPr>
          <p:nvPr/>
        </p:nvSpPr>
        <p:spPr bwMode="auto">
          <a:xfrm>
            <a:off x="3886200" y="27717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sp>
        <p:nvSpPr>
          <p:cNvPr id="36" name="Rectangle 173"/>
          <p:cNvSpPr>
            <a:spLocks noChangeArrowheads="1"/>
          </p:cNvSpPr>
          <p:nvPr/>
        </p:nvSpPr>
        <p:spPr bwMode="auto">
          <a:xfrm>
            <a:off x="3886200" y="30003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37" name="Rectangle 174"/>
          <p:cNvSpPr>
            <a:spLocks noChangeArrowheads="1"/>
          </p:cNvSpPr>
          <p:nvPr/>
        </p:nvSpPr>
        <p:spPr bwMode="auto">
          <a:xfrm>
            <a:off x="3886200" y="32289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38" name="Rectangle 175"/>
          <p:cNvSpPr>
            <a:spLocks noChangeArrowheads="1"/>
          </p:cNvSpPr>
          <p:nvPr/>
        </p:nvSpPr>
        <p:spPr bwMode="auto">
          <a:xfrm>
            <a:off x="3886200" y="34575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39" name="Rectangle 176"/>
          <p:cNvSpPr>
            <a:spLocks noChangeArrowheads="1"/>
          </p:cNvSpPr>
          <p:nvPr/>
        </p:nvSpPr>
        <p:spPr bwMode="auto">
          <a:xfrm>
            <a:off x="6400800" y="26193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sp>
        <p:nvSpPr>
          <p:cNvPr id="40" name="Rectangle 177"/>
          <p:cNvSpPr>
            <a:spLocks noChangeArrowheads="1"/>
          </p:cNvSpPr>
          <p:nvPr/>
        </p:nvSpPr>
        <p:spPr bwMode="auto">
          <a:xfrm>
            <a:off x="6400800" y="28479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41" name="Rectangle 178"/>
          <p:cNvSpPr>
            <a:spLocks noChangeArrowheads="1"/>
          </p:cNvSpPr>
          <p:nvPr/>
        </p:nvSpPr>
        <p:spPr bwMode="auto">
          <a:xfrm>
            <a:off x="6400800" y="30765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42" name="Rectangle 179"/>
          <p:cNvSpPr>
            <a:spLocks noChangeArrowheads="1"/>
          </p:cNvSpPr>
          <p:nvPr/>
        </p:nvSpPr>
        <p:spPr bwMode="auto">
          <a:xfrm>
            <a:off x="6400800" y="33051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43" name="Rectangle 180"/>
          <p:cNvSpPr>
            <a:spLocks noChangeArrowheads="1"/>
          </p:cNvSpPr>
          <p:nvPr/>
        </p:nvSpPr>
        <p:spPr bwMode="auto">
          <a:xfrm>
            <a:off x="7086600" y="38385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sp>
        <p:nvSpPr>
          <p:cNvPr id="44" name="Rectangle 181"/>
          <p:cNvSpPr>
            <a:spLocks noChangeArrowheads="1"/>
          </p:cNvSpPr>
          <p:nvPr/>
        </p:nvSpPr>
        <p:spPr bwMode="auto">
          <a:xfrm>
            <a:off x="7086600" y="40671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45" name="Rectangle 182"/>
          <p:cNvSpPr>
            <a:spLocks noChangeArrowheads="1"/>
          </p:cNvSpPr>
          <p:nvPr/>
        </p:nvSpPr>
        <p:spPr bwMode="auto">
          <a:xfrm>
            <a:off x="7086600" y="42957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46" name="Rectangle 183"/>
          <p:cNvSpPr>
            <a:spLocks noChangeArrowheads="1"/>
          </p:cNvSpPr>
          <p:nvPr/>
        </p:nvSpPr>
        <p:spPr bwMode="auto">
          <a:xfrm>
            <a:off x="7086600" y="45243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47" name="Rectangle 184"/>
          <p:cNvSpPr>
            <a:spLocks noChangeArrowheads="1"/>
          </p:cNvSpPr>
          <p:nvPr/>
        </p:nvSpPr>
        <p:spPr bwMode="auto">
          <a:xfrm>
            <a:off x="5562600" y="55149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sp>
        <p:nvSpPr>
          <p:cNvPr id="48" name="Rectangle 185"/>
          <p:cNvSpPr>
            <a:spLocks noChangeArrowheads="1"/>
          </p:cNvSpPr>
          <p:nvPr/>
        </p:nvSpPr>
        <p:spPr bwMode="auto">
          <a:xfrm>
            <a:off x="5562600" y="57435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49" name="Rectangle 186"/>
          <p:cNvSpPr>
            <a:spLocks noChangeArrowheads="1"/>
          </p:cNvSpPr>
          <p:nvPr/>
        </p:nvSpPr>
        <p:spPr bwMode="auto">
          <a:xfrm>
            <a:off x="5562600" y="59721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50" name="Rectangle 187"/>
          <p:cNvSpPr>
            <a:spLocks noChangeArrowheads="1"/>
          </p:cNvSpPr>
          <p:nvPr/>
        </p:nvSpPr>
        <p:spPr bwMode="auto">
          <a:xfrm>
            <a:off x="5562600" y="62007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51" name="Rectangle 188"/>
          <p:cNvSpPr>
            <a:spLocks noChangeArrowheads="1"/>
          </p:cNvSpPr>
          <p:nvPr/>
        </p:nvSpPr>
        <p:spPr bwMode="auto">
          <a:xfrm>
            <a:off x="7696200" y="55149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sp>
        <p:nvSpPr>
          <p:cNvPr id="52" name="Rectangle 189"/>
          <p:cNvSpPr>
            <a:spLocks noChangeArrowheads="1"/>
          </p:cNvSpPr>
          <p:nvPr/>
        </p:nvSpPr>
        <p:spPr bwMode="auto">
          <a:xfrm>
            <a:off x="7696200" y="57435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53" name="Rectangle 190"/>
          <p:cNvSpPr>
            <a:spLocks noChangeArrowheads="1"/>
          </p:cNvSpPr>
          <p:nvPr/>
        </p:nvSpPr>
        <p:spPr bwMode="auto">
          <a:xfrm>
            <a:off x="7696200" y="59721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54" name="Rectangle 191"/>
          <p:cNvSpPr>
            <a:spLocks noChangeArrowheads="1"/>
          </p:cNvSpPr>
          <p:nvPr/>
        </p:nvSpPr>
        <p:spPr bwMode="auto">
          <a:xfrm>
            <a:off x="7696200" y="62007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55" name="Rectangle 192"/>
          <p:cNvSpPr>
            <a:spLocks noChangeArrowheads="1"/>
          </p:cNvSpPr>
          <p:nvPr/>
        </p:nvSpPr>
        <p:spPr bwMode="auto">
          <a:xfrm>
            <a:off x="7924800" y="42195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X</a:t>
            </a:r>
          </a:p>
        </p:txBody>
      </p:sp>
      <p:sp>
        <p:nvSpPr>
          <p:cNvPr id="56" name="Text Box 193"/>
          <p:cNvSpPr txBox="1">
            <a:spLocks noChangeArrowheads="1"/>
          </p:cNvSpPr>
          <p:nvPr/>
        </p:nvSpPr>
        <p:spPr bwMode="auto">
          <a:xfrm>
            <a:off x="7391400" y="4067196"/>
            <a:ext cx="45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800" b="1">
                <a:ea typeface="굴림" charset="-127"/>
              </a:rPr>
              <a:t>X</a:t>
            </a:r>
          </a:p>
        </p:txBody>
      </p:sp>
      <p:sp>
        <p:nvSpPr>
          <p:cNvPr id="57" name="Line 194"/>
          <p:cNvSpPr>
            <a:spLocks noChangeShapeType="1"/>
          </p:cNvSpPr>
          <p:nvPr/>
        </p:nvSpPr>
        <p:spPr bwMode="auto">
          <a:xfrm>
            <a:off x="7496175" y="4195784"/>
            <a:ext cx="0" cy="265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58" name="Line 195"/>
          <p:cNvSpPr>
            <a:spLocks noChangeShapeType="1"/>
          </p:cNvSpPr>
          <p:nvPr/>
        </p:nvSpPr>
        <p:spPr bwMode="auto">
          <a:xfrm>
            <a:off x="7707313" y="4195784"/>
            <a:ext cx="0" cy="2651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grpSp>
        <p:nvGrpSpPr>
          <p:cNvPr id="59" name="Group 198"/>
          <p:cNvGrpSpPr>
            <a:grpSpLocks/>
          </p:cNvGrpSpPr>
          <p:nvPr/>
        </p:nvGrpSpPr>
        <p:grpSpPr bwMode="auto">
          <a:xfrm>
            <a:off x="7072330" y="4067196"/>
            <a:ext cx="457200" cy="228600"/>
            <a:chOff x="4080" y="2448"/>
            <a:chExt cx="288" cy="144"/>
          </a:xfrm>
        </p:grpSpPr>
        <p:sp>
          <p:nvSpPr>
            <p:cNvPr id="60" name="Rectangle 196"/>
            <p:cNvSpPr>
              <a:spLocks noChangeArrowheads="1"/>
            </p:cNvSpPr>
            <p:nvPr/>
          </p:nvSpPr>
          <p:spPr bwMode="auto">
            <a:xfrm>
              <a:off x="4080" y="2448"/>
              <a:ext cx="144" cy="1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ko-KR" sz="1000">
                  <a:latin typeface="Times New Roman" pitchFamily="18" charset="0"/>
                  <a:ea typeface="굴림" charset="-127"/>
                </a:rPr>
                <a:t>B</a:t>
              </a:r>
            </a:p>
          </p:txBody>
        </p:sp>
        <p:sp>
          <p:nvSpPr>
            <p:cNvPr id="61" name="Rectangle 197"/>
            <p:cNvSpPr>
              <a:spLocks noChangeArrowheads="1"/>
            </p:cNvSpPr>
            <p:nvPr/>
          </p:nvSpPr>
          <p:spPr bwMode="auto">
            <a:xfrm>
              <a:off x="4224" y="2448"/>
              <a:ext cx="144" cy="1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rIns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ko-KR" sz="1000" dirty="0">
                  <a:latin typeface="Times New Roman" pitchFamily="18" charset="0"/>
                  <a:ea typeface="굴림" charset="-127"/>
                </a:rPr>
                <a:t>X</a:t>
              </a:r>
            </a:p>
          </p:txBody>
        </p:sp>
      </p:grpSp>
      <p:sp>
        <p:nvSpPr>
          <p:cNvPr id="62" name="Rectangle 199"/>
          <p:cNvSpPr>
            <a:spLocks noChangeArrowheads="1"/>
          </p:cNvSpPr>
          <p:nvPr/>
        </p:nvSpPr>
        <p:spPr bwMode="auto">
          <a:xfrm>
            <a:off x="8610600" y="5819796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X</a:t>
            </a:r>
          </a:p>
        </p:txBody>
      </p:sp>
      <p:sp>
        <p:nvSpPr>
          <p:cNvPr id="63" name="Text Box 202"/>
          <p:cNvSpPr txBox="1">
            <a:spLocks noChangeArrowheads="1"/>
          </p:cNvSpPr>
          <p:nvPr/>
        </p:nvSpPr>
        <p:spPr bwMode="auto">
          <a:xfrm>
            <a:off x="8077200" y="5681684"/>
            <a:ext cx="457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2800" b="1">
                <a:ea typeface="굴림" charset="-127"/>
              </a:rPr>
              <a:t>X</a:t>
            </a:r>
          </a:p>
        </p:txBody>
      </p:sp>
      <p:sp>
        <p:nvSpPr>
          <p:cNvPr id="64" name="Line 203"/>
          <p:cNvSpPr>
            <a:spLocks noChangeShapeType="1"/>
          </p:cNvSpPr>
          <p:nvPr/>
        </p:nvSpPr>
        <p:spPr bwMode="auto">
          <a:xfrm>
            <a:off x="8181975" y="5810271"/>
            <a:ext cx="0" cy="265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5" name="Line 204"/>
          <p:cNvSpPr>
            <a:spLocks noChangeShapeType="1"/>
          </p:cNvSpPr>
          <p:nvPr/>
        </p:nvSpPr>
        <p:spPr bwMode="auto">
          <a:xfrm>
            <a:off x="8393113" y="5810271"/>
            <a:ext cx="0" cy="2651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66" name="TextBox 65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60116E-6 L -0.025 -0.13318 " pathEditMode="relative" ptsTypes="AA">
                                      <p:cBhvr>
                                        <p:cTn id="3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 -0.13318 L -0.09166 -0.29965 " pathEditMode="relative" ptsTypes="AA">
                                      <p:cBhvr>
                                        <p:cTn id="4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5" grpId="1" animBg="1"/>
      <p:bldP spid="56" grpId="0"/>
      <p:bldP spid="56" grpId="1"/>
      <p:bldP spid="57" grpId="0" animBg="1"/>
      <p:bldP spid="57" grpId="1" animBg="1"/>
      <p:bldP spid="58" grpId="0" animBg="1"/>
      <p:bldP spid="58" grpId="1" animBg="1"/>
      <p:bldP spid="62" grpId="0" animBg="1"/>
      <p:bldP spid="62" grpId="1" animBg="1"/>
      <p:bldP spid="63" grpId="0"/>
      <p:bldP spid="63" grpId="1"/>
      <p:bldP spid="64" grpId="0" animBg="1"/>
      <p:bldP spid="64" grpId="1" animBg="1"/>
      <p:bldP spid="65" grpId="0" animBg="1"/>
      <p:bldP spid="6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32285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REED Algorithm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392286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Cluster nodes into groups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Store portion into predicate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table in each group member</a:t>
            </a:r>
          </a:p>
          <a:p>
            <a:pPr>
              <a:lnSpc>
                <a:spcPct val="150000"/>
              </a:lnSpc>
              <a:buFont typeface="Wingdings" pitchFamily="2" charset="2"/>
              <a:buChar char="l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Send sensor data </a:t>
            </a:r>
            <a:r>
              <a:rPr lang="en-US" altLang="ko-KR" sz="2400" dirty="0" err="1" smtClean="0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to </a:t>
            </a:r>
          </a:p>
          <a:p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    every member of group </a:t>
            </a:r>
          </a:p>
        </p:txBody>
      </p:sp>
      <p:sp>
        <p:nvSpPr>
          <p:cNvPr id="5" name="Rectangle 230"/>
          <p:cNvSpPr>
            <a:spLocks noChangeArrowheads="1"/>
          </p:cNvSpPr>
          <p:nvPr/>
        </p:nvSpPr>
        <p:spPr bwMode="auto">
          <a:xfrm>
            <a:off x="4267200" y="3962400"/>
            <a:ext cx="2286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73152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X</a:t>
            </a:r>
          </a:p>
        </p:txBody>
      </p:sp>
      <p:sp>
        <p:nvSpPr>
          <p:cNvPr id="6" name="Rectangle 107"/>
          <p:cNvSpPr>
            <a:spLocks noChangeArrowheads="1"/>
          </p:cNvSpPr>
          <p:nvPr/>
        </p:nvSpPr>
        <p:spPr bwMode="auto">
          <a:xfrm>
            <a:off x="5486400" y="190500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7" name="Text Box 108"/>
          <p:cNvSpPr txBox="1">
            <a:spLocks noChangeArrowheads="1"/>
          </p:cNvSpPr>
          <p:nvPr/>
        </p:nvSpPr>
        <p:spPr bwMode="auto">
          <a:xfrm>
            <a:off x="5486400" y="1928802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2000" b="1" dirty="0">
                <a:ea typeface="굴림" charset="-127"/>
              </a:rPr>
              <a:t>Root 0</a:t>
            </a:r>
          </a:p>
        </p:txBody>
      </p:sp>
      <p:sp>
        <p:nvSpPr>
          <p:cNvPr id="8" name="Oval 109"/>
          <p:cNvSpPr>
            <a:spLocks noChangeArrowheads="1"/>
          </p:cNvSpPr>
          <p:nvPr/>
        </p:nvSpPr>
        <p:spPr bwMode="auto">
          <a:xfrm>
            <a:off x="5181600" y="3048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9" name="Text Box 110"/>
          <p:cNvSpPr txBox="1">
            <a:spLocks noChangeArrowheads="1"/>
          </p:cNvSpPr>
          <p:nvPr/>
        </p:nvSpPr>
        <p:spPr bwMode="auto">
          <a:xfrm>
            <a:off x="5257800" y="3124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1</a:t>
            </a:r>
          </a:p>
        </p:txBody>
      </p:sp>
      <p:sp>
        <p:nvSpPr>
          <p:cNvPr id="10" name="Oval 111"/>
          <p:cNvSpPr>
            <a:spLocks noChangeArrowheads="1"/>
          </p:cNvSpPr>
          <p:nvPr/>
        </p:nvSpPr>
        <p:spPr bwMode="auto">
          <a:xfrm>
            <a:off x="6781800" y="30480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Text Box 112"/>
          <p:cNvSpPr txBox="1">
            <a:spLocks noChangeArrowheads="1"/>
          </p:cNvSpPr>
          <p:nvPr/>
        </p:nvSpPr>
        <p:spPr bwMode="auto">
          <a:xfrm>
            <a:off x="6858000" y="3124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2</a:t>
            </a:r>
          </a:p>
        </p:txBody>
      </p:sp>
      <p:sp>
        <p:nvSpPr>
          <p:cNvPr id="12" name="Oval 113"/>
          <p:cNvSpPr>
            <a:spLocks noChangeArrowheads="1"/>
          </p:cNvSpPr>
          <p:nvPr/>
        </p:nvSpPr>
        <p:spPr bwMode="auto">
          <a:xfrm>
            <a:off x="4495800" y="4343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3" name="Text Box 114"/>
          <p:cNvSpPr txBox="1">
            <a:spLocks noChangeArrowheads="1"/>
          </p:cNvSpPr>
          <p:nvPr/>
        </p:nvSpPr>
        <p:spPr bwMode="auto">
          <a:xfrm>
            <a:off x="4572000" y="4419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3</a:t>
            </a:r>
          </a:p>
        </p:txBody>
      </p:sp>
      <p:sp>
        <p:nvSpPr>
          <p:cNvPr id="14" name="Oval 115"/>
          <p:cNvSpPr>
            <a:spLocks noChangeArrowheads="1"/>
          </p:cNvSpPr>
          <p:nvPr/>
        </p:nvSpPr>
        <p:spPr bwMode="auto">
          <a:xfrm>
            <a:off x="5791200" y="4343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5" name="Text Box 116"/>
          <p:cNvSpPr txBox="1">
            <a:spLocks noChangeArrowheads="1"/>
          </p:cNvSpPr>
          <p:nvPr/>
        </p:nvSpPr>
        <p:spPr bwMode="auto">
          <a:xfrm>
            <a:off x="5867400" y="4419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4</a:t>
            </a:r>
          </a:p>
        </p:txBody>
      </p:sp>
      <p:sp>
        <p:nvSpPr>
          <p:cNvPr id="16" name="Oval 117"/>
          <p:cNvSpPr>
            <a:spLocks noChangeArrowheads="1"/>
          </p:cNvSpPr>
          <p:nvPr/>
        </p:nvSpPr>
        <p:spPr bwMode="auto">
          <a:xfrm>
            <a:off x="7391400" y="4343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7" name="Text Box 118"/>
          <p:cNvSpPr txBox="1">
            <a:spLocks noChangeArrowheads="1"/>
          </p:cNvSpPr>
          <p:nvPr/>
        </p:nvSpPr>
        <p:spPr bwMode="auto">
          <a:xfrm>
            <a:off x="7467600" y="4419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5</a:t>
            </a:r>
          </a:p>
        </p:txBody>
      </p:sp>
      <p:sp>
        <p:nvSpPr>
          <p:cNvPr id="18" name="Oval 119"/>
          <p:cNvSpPr>
            <a:spLocks noChangeArrowheads="1"/>
          </p:cNvSpPr>
          <p:nvPr/>
        </p:nvSpPr>
        <p:spPr bwMode="auto">
          <a:xfrm>
            <a:off x="6858000" y="5486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19" name="Text Box 120"/>
          <p:cNvSpPr txBox="1">
            <a:spLocks noChangeArrowheads="1"/>
          </p:cNvSpPr>
          <p:nvPr/>
        </p:nvSpPr>
        <p:spPr bwMode="auto">
          <a:xfrm>
            <a:off x="69342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6</a:t>
            </a:r>
          </a:p>
        </p:txBody>
      </p:sp>
      <p:sp>
        <p:nvSpPr>
          <p:cNvPr id="20" name="Oval 121"/>
          <p:cNvSpPr>
            <a:spLocks noChangeArrowheads="1"/>
          </p:cNvSpPr>
          <p:nvPr/>
        </p:nvSpPr>
        <p:spPr bwMode="auto">
          <a:xfrm>
            <a:off x="8077200" y="5486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21" name="Text Box 122"/>
          <p:cNvSpPr txBox="1">
            <a:spLocks noChangeArrowheads="1"/>
          </p:cNvSpPr>
          <p:nvPr/>
        </p:nvSpPr>
        <p:spPr bwMode="auto">
          <a:xfrm>
            <a:off x="8153400" y="5562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7</a:t>
            </a:r>
          </a:p>
        </p:txBody>
      </p:sp>
      <p:sp>
        <p:nvSpPr>
          <p:cNvPr id="22" name="Line 123"/>
          <p:cNvSpPr>
            <a:spLocks noChangeShapeType="1"/>
          </p:cNvSpPr>
          <p:nvPr/>
        </p:nvSpPr>
        <p:spPr bwMode="auto">
          <a:xfrm flipH="1">
            <a:off x="5486400" y="2362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3" name="Line 124"/>
          <p:cNvSpPr>
            <a:spLocks noChangeShapeType="1"/>
          </p:cNvSpPr>
          <p:nvPr/>
        </p:nvSpPr>
        <p:spPr bwMode="auto">
          <a:xfrm>
            <a:off x="6477000" y="23622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4" name="Line 125"/>
          <p:cNvSpPr>
            <a:spLocks noChangeShapeType="1"/>
          </p:cNvSpPr>
          <p:nvPr/>
        </p:nvSpPr>
        <p:spPr bwMode="auto">
          <a:xfrm flipH="1">
            <a:off x="4800600" y="34290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5" name="Line 126"/>
          <p:cNvSpPr>
            <a:spLocks noChangeShapeType="1"/>
          </p:cNvSpPr>
          <p:nvPr/>
        </p:nvSpPr>
        <p:spPr bwMode="auto">
          <a:xfrm>
            <a:off x="5562600" y="342900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6" name="Line 127"/>
          <p:cNvSpPr>
            <a:spLocks noChangeShapeType="1"/>
          </p:cNvSpPr>
          <p:nvPr/>
        </p:nvSpPr>
        <p:spPr bwMode="auto">
          <a:xfrm>
            <a:off x="7086600" y="350520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7" name="Line 128"/>
          <p:cNvSpPr>
            <a:spLocks noChangeShapeType="1"/>
          </p:cNvSpPr>
          <p:nvPr/>
        </p:nvSpPr>
        <p:spPr bwMode="auto">
          <a:xfrm flipV="1">
            <a:off x="7086600" y="47244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8" name="Line 129"/>
          <p:cNvSpPr>
            <a:spLocks noChangeShapeType="1"/>
          </p:cNvSpPr>
          <p:nvPr/>
        </p:nvSpPr>
        <p:spPr bwMode="auto">
          <a:xfrm flipH="1" flipV="1">
            <a:off x="7772400" y="472440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29" name="Oval 130"/>
          <p:cNvSpPr>
            <a:spLocks noChangeArrowheads="1"/>
          </p:cNvSpPr>
          <p:nvPr/>
        </p:nvSpPr>
        <p:spPr bwMode="auto">
          <a:xfrm>
            <a:off x="4114800" y="2819400"/>
            <a:ext cx="2438400" cy="2438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30" name="Oval 131"/>
          <p:cNvSpPr>
            <a:spLocks noChangeArrowheads="1"/>
          </p:cNvSpPr>
          <p:nvPr/>
        </p:nvSpPr>
        <p:spPr bwMode="auto">
          <a:xfrm>
            <a:off x="6400800" y="4114800"/>
            <a:ext cx="2438400" cy="2438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grpSp>
        <p:nvGrpSpPr>
          <p:cNvPr id="31" name="Group 228"/>
          <p:cNvGrpSpPr>
            <a:grpSpLocks/>
          </p:cNvGrpSpPr>
          <p:nvPr/>
        </p:nvGrpSpPr>
        <p:grpSpPr bwMode="auto">
          <a:xfrm>
            <a:off x="8305800" y="5029200"/>
            <a:ext cx="457200" cy="304800"/>
            <a:chOff x="3360" y="1632"/>
            <a:chExt cx="288" cy="192"/>
          </a:xfrm>
        </p:grpSpPr>
        <p:sp>
          <p:nvSpPr>
            <p:cNvPr id="32" name="Rectangle 205"/>
            <p:cNvSpPr>
              <a:spLocks noChangeArrowheads="1"/>
            </p:cNvSpPr>
            <p:nvPr/>
          </p:nvSpPr>
          <p:spPr bwMode="auto">
            <a:xfrm>
              <a:off x="3360" y="1632"/>
              <a:ext cx="144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lIns="0" tIns="73152" rIns="0" bIns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ko-KR" sz="1200">
                  <a:latin typeface="Times New Roman" pitchFamily="18" charset="0"/>
                  <a:ea typeface="굴림" charset="-127"/>
                </a:rPr>
                <a:t>X</a:t>
              </a:r>
            </a:p>
          </p:txBody>
        </p:sp>
        <p:sp>
          <p:nvSpPr>
            <p:cNvPr id="33" name="Rectangle 206"/>
            <p:cNvSpPr>
              <a:spLocks noChangeArrowheads="1"/>
            </p:cNvSpPr>
            <p:nvPr/>
          </p:nvSpPr>
          <p:spPr bwMode="auto">
            <a:xfrm>
              <a:off x="3504" y="1632"/>
              <a:ext cx="144" cy="192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 bIns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ko-KR" sz="1200">
                  <a:latin typeface="Times New Roman" pitchFamily="18" charset="0"/>
                  <a:ea typeface="굴림" charset="-127"/>
                </a:rPr>
                <a:t>D</a:t>
              </a:r>
            </a:p>
          </p:txBody>
        </p:sp>
      </p:grpSp>
      <p:sp>
        <p:nvSpPr>
          <p:cNvPr id="34" name="Line 207"/>
          <p:cNvSpPr>
            <a:spLocks noChangeShapeType="1"/>
          </p:cNvSpPr>
          <p:nvPr/>
        </p:nvSpPr>
        <p:spPr bwMode="auto">
          <a:xfrm flipV="1">
            <a:off x="4191000" y="472440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ko-KR" altLang="en-US"/>
          </a:p>
        </p:txBody>
      </p:sp>
      <p:sp>
        <p:nvSpPr>
          <p:cNvPr id="35" name="Oval 208"/>
          <p:cNvSpPr>
            <a:spLocks noChangeArrowheads="1"/>
          </p:cNvSpPr>
          <p:nvPr/>
        </p:nvSpPr>
        <p:spPr bwMode="auto">
          <a:xfrm>
            <a:off x="3886200" y="548640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/>
          </a:p>
        </p:txBody>
      </p:sp>
      <p:sp>
        <p:nvSpPr>
          <p:cNvPr id="36" name="Text Box 209"/>
          <p:cNvSpPr txBox="1">
            <a:spLocks noChangeArrowheads="1"/>
          </p:cNvSpPr>
          <p:nvPr/>
        </p:nvSpPr>
        <p:spPr bwMode="auto">
          <a:xfrm>
            <a:off x="3962400" y="5562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8</a:t>
            </a:r>
          </a:p>
        </p:txBody>
      </p:sp>
      <p:sp>
        <p:nvSpPr>
          <p:cNvPr id="37" name="Rectangle 210"/>
          <p:cNvSpPr>
            <a:spLocks noChangeArrowheads="1"/>
          </p:cNvSpPr>
          <p:nvPr/>
        </p:nvSpPr>
        <p:spPr bwMode="auto">
          <a:xfrm>
            <a:off x="3733800" y="5181600"/>
            <a:ext cx="2286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73152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X</a:t>
            </a:r>
          </a:p>
        </p:txBody>
      </p:sp>
      <p:sp>
        <p:nvSpPr>
          <p:cNvPr id="38" name="Rectangle 211"/>
          <p:cNvSpPr>
            <a:spLocks noChangeArrowheads="1"/>
          </p:cNvSpPr>
          <p:nvPr/>
        </p:nvSpPr>
        <p:spPr bwMode="auto">
          <a:xfrm>
            <a:off x="7162800" y="1143000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sp>
        <p:nvSpPr>
          <p:cNvPr id="39" name="Rectangle 212"/>
          <p:cNvSpPr>
            <a:spLocks noChangeArrowheads="1"/>
          </p:cNvSpPr>
          <p:nvPr/>
        </p:nvSpPr>
        <p:spPr bwMode="auto">
          <a:xfrm>
            <a:off x="7162800" y="1371600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B</a:t>
            </a:r>
          </a:p>
        </p:txBody>
      </p:sp>
      <p:sp>
        <p:nvSpPr>
          <p:cNvPr id="40" name="Rectangle 213"/>
          <p:cNvSpPr>
            <a:spLocks noChangeArrowheads="1"/>
          </p:cNvSpPr>
          <p:nvPr/>
        </p:nvSpPr>
        <p:spPr bwMode="auto">
          <a:xfrm>
            <a:off x="7162800" y="1600200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41" name="Rectangle 214"/>
          <p:cNvSpPr>
            <a:spLocks noChangeArrowheads="1"/>
          </p:cNvSpPr>
          <p:nvPr/>
        </p:nvSpPr>
        <p:spPr bwMode="auto">
          <a:xfrm>
            <a:off x="7162800" y="1828800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grpSp>
        <p:nvGrpSpPr>
          <p:cNvPr id="42" name="Group 220"/>
          <p:cNvGrpSpPr>
            <a:grpSpLocks/>
          </p:cNvGrpSpPr>
          <p:nvPr/>
        </p:nvGrpSpPr>
        <p:grpSpPr bwMode="auto">
          <a:xfrm>
            <a:off x="7086600" y="1143000"/>
            <a:ext cx="228600" cy="457200"/>
            <a:chOff x="3216" y="2832"/>
            <a:chExt cx="144" cy="288"/>
          </a:xfrm>
        </p:grpSpPr>
        <p:sp>
          <p:nvSpPr>
            <p:cNvPr id="43" name="Rectangle 215"/>
            <p:cNvSpPr>
              <a:spLocks noChangeArrowheads="1"/>
            </p:cNvSpPr>
            <p:nvPr/>
          </p:nvSpPr>
          <p:spPr bwMode="auto">
            <a:xfrm>
              <a:off x="3216" y="2832"/>
              <a:ext cx="144" cy="1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ko-KR" sz="1000">
                  <a:latin typeface="Times New Roman" pitchFamily="18" charset="0"/>
                  <a:ea typeface="굴림" charset="-127"/>
                </a:rPr>
                <a:t>A</a:t>
              </a:r>
            </a:p>
          </p:txBody>
        </p:sp>
        <p:sp>
          <p:nvSpPr>
            <p:cNvPr id="44" name="Rectangle 21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ko-KR" sz="1000">
                  <a:latin typeface="Times New Roman" pitchFamily="18" charset="0"/>
                  <a:ea typeface="굴림" charset="-127"/>
                </a:rPr>
                <a:t>B</a:t>
              </a:r>
            </a:p>
          </p:txBody>
        </p:sp>
      </p:grpSp>
      <p:sp>
        <p:nvSpPr>
          <p:cNvPr id="45" name="Rectangle 218"/>
          <p:cNvSpPr>
            <a:spLocks noChangeArrowheads="1"/>
          </p:cNvSpPr>
          <p:nvPr/>
        </p:nvSpPr>
        <p:spPr bwMode="auto">
          <a:xfrm>
            <a:off x="7086600" y="1600200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C</a:t>
            </a:r>
          </a:p>
        </p:txBody>
      </p:sp>
      <p:sp>
        <p:nvSpPr>
          <p:cNvPr id="46" name="Rectangle 219"/>
          <p:cNvSpPr>
            <a:spLocks noChangeArrowheads="1"/>
          </p:cNvSpPr>
          <p:nvPr/>
        </p:nvSpPr>
        <p:spPr bwMode="auto">
          <a:xfrm>
            <a:off x="7086600" y="1828800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47" name="Rectangle 223"/>
          <p:cNvSpPr>
            <a:spLocks noChangeArrowheads="1"/>
          </p:cNvSpPr>
          <p:nvPr/>
        </p:nvSpPr>
        <p:spPr bwMode="auto">
          <a:xfrm>
            <a:off x="7010400" y="1143000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A</a:t>
            </a:r>
          </a:p>
        </p:txBody>
      </p:sp>
      <p:grpSp>
        <p:nvGrpSpPr>
          <p:cNvPr id="48" name="Group 227"/>
          <p:cNvGrpSpPr>
            <a:grpSpLocks/>
          </p:cNvGrpSpPr>
          <p:nvPr/>
        </p:nvGrpSpPr>
        <p:grpSpPr bwMode="auto">
          <a:xfrm>
            <a:off x="7010400" y="1371600"/>
            <a:ext cx="228600" cy="457200"/>
            <a:chOff x="5040" y="1008"/>
            <a:chExt cx="144" cy="288"/>
          </a:xfrm>
        </p:grpSpPr>
        <p:sp>
          <p:nvSpPr>
            <p:cNvPr id="49" name="Rectangle 224"/>
            <p:cNvSpPr>
              <a:spLocks noChangeArrowheads="1"/>
            </p:cNvSpPr>
            <p:nvPr/>
          </p:nvSpPr>
          <p:spPr bwMode="auto">
            <a:xfrm>
              <a:off x="5040" y="1008"/>
              <a:ext cx="144" cy="1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ko-KR" sz="1000">
                  <a:latin typeface="Times New Roman" pitchFamily="18" charset="0"/>
                  <a:ea typeface="굴림" charset="-127"/>
                </a:rPr>
                <a:t>B</a:t>
              </a:r>
            </a:p>
          </p:txBody>
        </p:sp>
        <p:sp>
          <p:nvSpPr>
            <p:cNvPr id="50" name="Rectangle 225"/>
            <p:cNvSpPr>
              <a:spLocks noChangeArrowheads="1"/>
            </p:cNvSpPr>
            <p:nvPr/>
          </p:nvSpPr>
          <p:spPr bwMode="auto">
            <a:xfrm>
              <a:off x="5040" y="1152"/>
              <a:ext cx="144" cy="144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0" rIns="0"/>
            <a:lstStyle/>
            <a:p>
              <a:pPr algn="ctr" eaLnBrk="1" hangingPunct="1">
                <a:spcBef>
                  <a:spcPct val="20000"/>
                </a:spcBef>
              </a:pPr>
              <a:r>
                <a:rPr lang="en-US" altLang="ko-KR" sz="1000">
                  <a:latin typeface="Times New Roman" pitchFamily="18" charset="0"/>
                  <a:ea typeface="굴림" charset="-127"/>
                </a:rPr>
                <a:t>C</a:t>
              </a:r>
            </a:p>
          </p:txBody>
        </p:sp>
      </p:grpSp>
      <p:sp>
        <p:nvSpPr>
          <p:cNvPr id="51" name="Rectangle 226"/>
          <p:cNvSpPr>
            <a:spLocks noChangeArrowheads="1"/>
          </p:cNvSpPr>
          <p:nvPr/>
        </p:nvSpPr>
        <p:spPr bwMode="auto">
          <a:xfrm>
            <a:off x="7010400" y="1828800"/>
            <a:ext cx="228600" cy="228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lIns="0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000">
                <a:latin typeface="Times New Roman" pitchFamily="18" charset="0"/>
                <a:ea typeface="굴림" charset="-127"/>
              </a:rPr>
              <a:t>D</a:t>
            </a:r>
          </a:p>
        </p:txBody>
      </p:sp>
      <p:sp>
        <p:nvSpPr>
          <p:cNvPr id="52" name="Rectangle 229"/>
          <p:cNvSpPr>
            <a:spLocks noChangeArrowheads="1"/>
          </p:cNvSpPr>
          <p:nvPr/>
        </p:nvSpPr>
        <p:spPr bwMode="auto">
          <a:xfrm>
            <a:off x="4267200" y="3962400"/>
            <a:ext cx="2286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73152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X</a:t>
            </a:r>
          </a:p>
        </p:txBody>
      </p:sp>
      <p:sp>
        <p:nvSpPr>
          <p:cNvPr id="53" name="Rectangle 233"/>
          <p:cNvSpPr>
            <a:spLocks noChangeArrowheads="1"/>
          </p:cNvSpPr>
          <p:nvPr/>
        </p:nvSpPr>
        <p:spPr bwMode="auto">
          <a:xfrm>
            <a:off x="7010400" y="4572000"/>
            <a:ext cx="2286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73152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X</a:t>
            </a:r>
          </a:p>
        </p:txBody>
      </p:sp>
      <p:sp>
        <p:nvSpPr>
          <p:cNvPr id="54" name="Rectangle 234"/>
          <p:cNvSpPr>
            <a:spLocks noChangeArrowheads="1"/>
          </p:cNvSpPr>
          <p:nvPr/>
        </p:nvSpPr>
        <p:spPr bwMode="auto">
          <a:xfrm>
            <a:off x="7010400" y="4572000"/>
            <a:ext cx="2286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73152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X</a:t>
            </a:r>
          </a:p>
        </p:txBody>
      </p:sp>
      <p:sp>
        <p:nvSpPr>
          <p:cNvPr id="55" name="Rectangle 235"/>
          <p:cNvSpPr>
            <a:spLocks noChangeArrowheads="1"/>
          </p:cNvSpPr>
          <p:nvPr/>
        </p:nvSpPr>
        <p:spPr bwMode="auto">
          <a:xfrm>
            <a:off x="7010400" y="4572000"/>
            <a:ext cx="228600" cy="304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tIns="73152" rIns="0"/>
          <a:lstStyle/>
          <a:p>
            <a:pPr algn="ctr" eaLnBrk="1" hangingPunct="1">
              <a:spcBef>
                <a:spcPct val="20000"/>
              </a:spcBef>
            </a:pPr>
            <a:r>
              <a:rPr lang="en-US" altLang="ko-KR" sz="1200">
                <a:latin typeface="Times New Roman" pitchFamily="18" charset="0"/>
                <a:ea typeface="굴림" charset="-127"/>
              </a:rPr>
              <a:t>X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38728E-6 L -0.05417 0.6270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" y="31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07 -0.00255 L 0.1125 0.433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" y="21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0.09167 0.59931 " pathEditMode="relative" ptsTypes="AA">
                                      <p:cBhvr>
                                        <p:cTn id="24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1387E-6 L -0.225 0.51052 " pathEditMode="relative" ptsTypes="AA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175 0.46613 " pathEditMode="relative" ptsTypes="AA">
                                      <p:cBhvr>
                                        <p:cTn id="3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L -0.24167 0.16648 " pathEditMode="relative" ptsTypes="AA">
                                      <p:cBhvr>
                                        <p:cTn id="36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28E-6 L 0.0625 -0.17757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3.64162E-6 L 0.16667 -0.1220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61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0.13334 0.04439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-0.0222 L 0.08333 0.0998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" y="61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04624E-6 L 0.03334 0.22196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8092E-6 L -0.04166 -0.08878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-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167 -0.08878 L -0.1 -0.27745 " pathEditMode="relative" ptsTypes="AA">
                                      <p:cBhvr>
                                        <p:cTn id="10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999 -0.27745 L -0.15833 -0.41063 " pathEditMode="relative" ptsTypes="AA">
                                      <p:cBhvr>
                                        <p:cTn id="10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5" grpId="2" animBg="1"/>
      <p:bldP spid="29" grpId="0" animBg="1"/>
      <p:bldP spid="30" grpId="0" animBg="1"/>
      <p:bldP spid="37" grpId="0" animBg="1"/>
      <p:bldP spid="37" grpId="1" animBg="1"/>
      <p:bldP spid="37" grpId="2" animBg="1"/>
      <p:bldP spid="47" grpId="0" animBg="1"/>
      <p:bldP spid="47" grpId="1" animBg="1"/>
      <p:bldP spid="51" grpId="0" animBg="1"/>
      <p:bldP spid="51" grpId="1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55" grpId="0" animBg="1"/>
      <p:bldP spid="5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454" y="272457"/>
            <a:ext cx="42087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Group Formation (1/2)</a:t>
            </a:r>
            <a:endParaRPr lang="ko-KR" alt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786842" y="6519470"/>
            <a:ext cx="285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ko-KR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3719530" y="1643050"/>
            <a:ext cx="12954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719530" y="171925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2000" b="1">
                <a:latin typeface="Times New Roman" pitchFamily="18" charset="0"/>
                <a:ea typeface="굴림" charset="-127"/>
                <a:cs typeface="Times New Roman" pitchFamily="18" charset="0"/>
              </a:rPr>
              <a:t>Root 0</a:t>
            </a:r>
          </a:p>
        </p:txBody>
      </p:sp>
      <p:sp>
        <p:nvSpPr>
          <p:cNvPr id="30" name="Oval 5"/>
          <p:cNvSpPr>
            <a:spLocks noChangeArrowheads="1"/>
          </p:cNvSpPr>
          <p:nvPr/>
        </p:nvSpPr>
        <p:spPr bwMode="auto">
          <a:xfrm>
            <a:off x="3414730" y="278605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3490930" y="286225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1</a:t>
            </a:r>
          </a:p>
        </p:txBody>
      </p:sp>
      <p:sp>
        <p:nvSpPr>
          <p:cNvPr id="32" name="Oval 7"/>
          <p:cNvSpPr>
            <a:spLocks noChangeArrowheads="1"/>
          </p:cNvSpPr>
          <p:nvPr/>
        </p:nvSpPr>
        <p:spPr bwMode="auto">
          <a:xfrm>
            <a:off x="5014930" y="278605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5091130" y="2862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2</a:t>
            </a:r>
          </a:p>
        </p:txBody>
      </p:sp>
      <p:sp>
        <p:nvSpPr>
          <p:cNvPr id="34" name="Oval 9"/>
          <p:cNvSpPr>
            <a:spLocks noChangeArrowheads="1"/>
          </p:cNvSpPr>
          <p:nvPr/>
        </p:nvSpPr>
        <p:spPr bwMode="auto">
          <a:xfrm>
            <a:off x="2728930" y="408145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2805130" y="41576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3</a:t>
            </a:r>
          </a:p>
        </p:txBody>
      </p:sp>
      <p:sp>
        <p:nvSpPr>
          <p:cNvPr id="36" name="Oval 11"/>
          <p:cNvSpPr>
            <a:spLocks noChangeArrowheads="1"/>
          </p:cNvSpPr>
          <p:nvPr/>
        </p:nvSpPr>
        <p:spPr bwMode="auto">
          <a:xfrm>
            <a:off x="4024330" y="408145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7" name="Text Box 12"/>
          <p:cNvSpPr txBox="1">
            <a:spLocks noChangeArrowheads="1"/>
          </p:cNvSpPr>
          <p:nvPr/>
        </p:nvSpPr>
        <p:spPr bwMode="auto">
          <a:xfrm>
            <a:off x="4100530" y="415765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4</a:t>
            </a:r>
          </a:p>
        </p:txBody>
      </p:sp>
      <p:sp>
        <p:nvSpPr>
          <p:cNvPr id="38" name="Oval 13"/>
          <p:cNvSpPr>
            <a:spLocks noChangeArrowheads="1"/>
          </p:cNvSpPr>
          <p:nvPr/>
        </p:nvSpPr>
        <p:spPr bwMode="auto">
          <a:xfrm>
            <a:off x="5624530" y="408145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39" name="Text Box 14"/>
          <p:cNvSpPr txBox="1">
            <a:spLocks noChangeArrowheads="1"/>
          </p:cNvSpPr>
          <p:nvPr/>
        </p:nvSpPr>
        <p:spPr bwMode="auto">
          <a:xfrm>
            <a:off x="5700730" y="41576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5</a:t>
            </a:r>
          </a:p>
        </p:txBody>
      </p:sp>
      <p:sp>
        <p:nvSpPr>
          <p:cNvPr id="40" name="Oval 15"/>
          <p:cNvSpPr>
            <a:spLocks noChangeArrowheads="1"/>
          </p:cNvSpPr>
          <p:nvPr/>
        </p:nvSpPr>
        <p:spPr bwMode="auto">
          <a:xfrm>
            <a:off x="5091130" y="522445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5167330" y="53006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6</a:t>
            </a:r>
          </a:p>
        </p:txBody>
      </p:sp>
      <p:sp>
        <p:nvSpPr>
          <p:cNvPr id="42" name="Oval 17"/>
          <p:cNvSpPr>
            <a:spLocks noChangeArrowheads="1"/>
          </p:cNvSpPr>
          <p:nvPr/>
        </p:nvSpPr>
        <p:spPr bwMode="auto">
          <a:xfrm>
            <a:off x="6310330" y="5224450"/>
            <a:ext cx="457200" cy="457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43" name="Text Box 18"/>
          <p:cNvSpPr txBox="1">
            <a:spLocks noChangeArrowheads="1"/>
          </p:cNvSpPr>
          <p:nvPr/>
        </p:nvSpPr>
        <p:spPr bwMode="auto">
          <a:xfrm>
            <a:off x="6386530" y="530065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ko-KR" sz="1400" b="1">
                <a:ea typeface="굴림" charset="-127"/>
              </a:rPr>
              <a:t>7</a:t>
            </a:r>
          </a:p>
        </p:txBody>
      </p:sp>
      <p:sp>
        <p:nvSpPr>
          <p:cNvPr id="44" name="Line 19"/>
          <p:cNvSpPr>
            <a:spLocks noChangeShapeType="1"/>
          </p:cNvSpPr>
          <p:nvPr/>
        </p:nvSpPr>
        <p:spPr bwMode="auto">
          <a:xfrm flipH="1">
            <a:off x="3719530" y="210025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5" name="Line 20"/>
          <p:cNvSpPr>
            <a:spLocks noChangeShapeType="1"/>
          </p:cNvSpPr>
          <p:nvPr/>
        </p:nvSpPr>
        <p:spPr bwMode="auto">
          <a:xfrm>
            <a:off x="4710130" y="210025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 flipH="1">
            <a:off x="3033730" y="316705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3795730" y="3167050"/>
            <a:ext cx="381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5319730" y="3243250"/>
            <a:ext cx="533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 flipV="1">
            <a:off x="5319730" y="4462450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0" name="Line 25"/>
          <p:cNvSpPr>
            <a:spLocks noChangeShapeType="1"/>
          </p:cNvSpPr>
          <p:nvPr/>
        </p:nvSpPr>
        <p:spPr bwMode="auto">
          <a:xfrm flipH="1" flipV="1">
            <a:off x="6005530" y="4462450"/>
            <a:ext cx="533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51" name="Oval 26"/>
          <p:cNvSpPr>
            <a:spLocks noChangeArrowheads="1"/>
          </p:cNvSpPr>
          <p:nvPr/>
        </p:nvSpPr>
        <p:spPr bwMode="auto">
          <a:xfrm>
            <a:off x="2347930" y="2557450"/>
            <a:ext cx="2438400" cy="2438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2" name="Oval 27"/>
          <p:cNvSpPr>
            <a:spLocks noChangeArrowheads="1"/>
          </p:cNvSpPr>
          <p:nvPr/>
        </p:nvSpPr>
        <p:spPr bwMode="auto">
          <a:xfrm>
            <a:off x="4633930" y="3852850"/>
            <a:ext cx="2438400" cy="24384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ko-KR" altLang="en-US">
              <a:ea typeface="굴림" charset="-127"/>
            </a:endParaRPr>
          </a:p>
        </p:txBody>
      </p:sp>
      <p:sp>
        <p:nvSpPr>
          <p:cNvPr id="53" name="Text Box 31"/>
          <p:cNvSpPr txBox="1">
            <a:spLocks noChangeArrowheads="1"/>
          </p:cNvSpPr>
          <p:nvPr/>
        </p:nvSpPr>
        <p:spPr bwMode="auto">
          <a:xfrm>
            <a:off x="2728930" y="2938450"/>
            <a:ext cx="6667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000" b="1">
                <a:ea typeface="굴림" charset="-127"/>
              </a:rPr>
              <a:t>{1,2,3,4}</a:t>
            </a:r>
          </a:p>
        </p:txBody>
      </p:sp>
      <p:sp>
        <p:nvSpPr>
          <p:cNvPr id="54" name="Text Box 32"/>
          <p:cNvSpPr txBox="1">
            <a:spLocks noChangeArrowheads="1"/>
          </p:cNvSpPr>
          <p:nvPr/>
        </p:nvSpPr>
        <p:spPr bwMode="auto">
          <a:xfrm>
            <a:off x="3109930" y="4538650"/>
            <a:ext cx="56618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000" b="1" dirty="0" smtClean="0">
                <a:ea typeface="굴림" charset="-127"/>
              </a:rPr>
              <a:t>{1,3,4</a:t>
            </a:r>
            <a:r>
              <a:rPr lang="en-US" altLang="ko-KR" sz="1000" b="1" dirty="0">
                <a:ea typeface="굴림" charset="-127"/>
              </a:rPr>
              <a:t>}</a:t>
            </a:r>
          </a:p>
        </p:txBody>
      </p:sp>
      <p:sp>
        <p:nvSpPr>
          <p:cNvPr id="55" name="Text Box 33"/>
          <p:cNvSpPr txBox="1">
            <a:spLocks noChangeArrowheads="1"/>
          </p:cNvSpPr>
          <p:nvPr/>
        </p:nvSpPr>
        <p:spPr bwMode="auto">
          <a:xfrm>
            <a:off x="3406575" y="3929066"/>
            <a:ext cx="808235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ko-KR" sz="1000" b="1" dirty="0" smtClean="0">
                <a:ea typeface="굴림" charset="-127"/>
              </a:rPr>
              <a:t>{1, 3, 4, 6</a:t>
            </a:r>
            <a:r>
              <a:rPr lang="en-US" altLang="ko-KR" sz="1000" b="1" dirty="0">
                <a:ea typeface="굴림" charset="-127"/>
              </a:rPr>
              <a:t>}</a:t>
            </a:r>
          </a:p>
        </p:txBody>
      </p:sp>
      <p:sp>
        <p:nvSpPr>
          <p:cNvPr id="56" name="Text Box 34"/>
          <p:cNvSpPr txBox="1">
            <a:spLocks noChangeArrowheads="1"/>
          </p:cNvSpPr>
          <p:nvPr/>
        </p:nvSpPr>
        <p:spPr bwMode="auto">
          <a:xfrm>
            <a:off x="5243530" y="25574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ko-KR" sz="1000" b="1">
                <a:ea typeface="굴림" charset="-127"/>
              </a:rPr>
              <a:t>{1,2,5}</a:t>
            </a:r>
          </a:p>
        </p:txBody>
      </p:sp>
      <p:sp>
        <p:nvSpPr>
          <p:cNvPr id="57" name="Text Box 35"/>
          <p:cNvSpPr txBox="1">
            <a:spLocks noChangeArrowheads="1"/>
          </p:cNvSpPr>
          <p:nvPr/>
        </p:nvSpPr>
        <p:spPr bwMode="auto">
          <a:xfrm>
            <a:off x="6081730" y="42338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ko-KR" sz="1000" b="1">
                <a:ea typeface="굴림" charset="-127"/>
              </a:rPr>
              <a:t>{5,2,6,7}</a:t>
            </a:r>
          </a:p>
        </p:txBody>
      </p:sp>
      <p:sp>
        <p:nvSpPr>
          <p:cNvPr id="58" name="Text Box 36"/>
          <p:cNvSpPr txBox="1">
            <a:spLocks noChangeArrowheads="1"/>
          </p:cNvSpPr>
          <p:nvPr/>
        </p:nvSpPr>
        <p:spPr bwMode="auto">
          <a:xfrm>
            <a:off x="5243530" y="5681650"/>
            <a:ext cx="838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ko-KR" sz="1000" b="1">
                <a:ea typeface="굴림" charset="-127"/>
              </a:rPr>
              <a:t>{6,5,7, 4}</a:t>
            </a:r>
          </a:p>
        </p:txBody>
      </p:sp>
      <p:sp>
        <p:nvSpPr>
          <p:cNvPr id="59" name="Text Box 37"/>
          <p:cNvSpPr txBox="1">
            <a:spLocks noChangeArrowheads="1"/>
          </p:cNvSpPr>
          <p:nvPr/>
        </p:nvSpPr>
        <p:spPr bwMode="auto">
          <a:xfrm>
            <a:off x="5776930" y="514825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ko-KR" sz="1000" b="1">
                <a:ea typeface="굴림" charset="-127"/>
              </a:rPr>
              <a:t>{7,5,6}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3230</TotalTime>
  <Words>867</Words>
  <Application>Microsoft Office PowerPoint</Application>
  <PresentationFormat>화면 슬라이드 쇼(4:3)</PresentationFormat>
  <Paragraphs>298</Paragraphs>
  <Slides>18</Slides>
  <Notes>1</Notes>
  <HiddenSlides>2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0" baseType="lpstr">
      <vt:lpstr>Office 테마</vt:lpstr>
      <vt:lpstr>Chart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</vt:vector>
  </TitlesOfParts>
  <Company>KAIST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하동훈</dc:creator>
  <cp:lastModifiedBy>하동훈</cp:lastModifiedBy>
  <cp:revision>313</cp:revision>
  <dcterms:created xsi:type="dcterms:W3CDTF">2009-06-17T06:31:41Z</dcterms:created>
  <dcterms:modified xsi:type="dcterms:W3CDTF">2009-08-10T07:44:52Z</dcterms:modified>
</cp:coreProperties>
</file>